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24384000" cy="13716000"/>
  <p:notesSz cx="13716000" cy="2438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67200" y="1460500"/>
            <a:ext cx="889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spc="360" kern="0" dirty="0">
                <a:solidFill>
                  <a:srgbClr val="E87A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MY GROK BOT SETUP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4267200" y="1778000"/>
            <a:ext cx="12700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0" i="1" dirty="0">
                <a:solidFill>
                  <a:srgbClr val="EBE7E0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bots. </a:t>
            </a:r>
            <a:r>
              <a:rPr lang="en-US" sz="9600" i="1" dirty="0">
                <a:solidFill>
                  <a:srgbClr val="FACC15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One person.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7348200" y="1752600"/>
            <a:ext cx="5969000" cy="139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500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 decide. They ship.</a:t>
            </a:r>
            <a:endParaRPr lang="en-US" sz="2500" dirty="0"/>
          </a:p>
          <a:p>
            <a:pPr algn="l" indent="0" marL="0">
              <a:lnSpc>
                <a:spcPct val="112000"/>
              </a:lnSpc>
              <a:buNone/>
            </a:pPr>
            <a:r>
              <a:rPr lang="en-US" sz="25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Each bot owns one job. One router hands every task to the right one.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1066800" y="3644900"/>
            <a:ext cx="4507832" cy="4038600"/>
          </a:xfrm>
          <a:prstGeom prst="roundRect">
            <a:avLst>
              <a:gd name="adj" fmla="val 5660"/>
            </a:avLst>
          </a:prstGeom>
          <a:solidFill>
            <a:srgbClr val="221F1C"/>
          </a:solidFill>
          <a:ln w="12700">
            <a:solidFill>
              <a:srgbClr val="37332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97000" y="3949700"/>
            <a:ext cx="3339432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spc="256" kern="0" dirty="0">
                <a:solidFill>
                  <a:srgbClr val="E87A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COORDINATION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482432" y="3949700"/>
            <a:ext cx="7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98908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97000" y="4419600"/>
            <a:ext cx="3847432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Grok Bot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1397000" y="4813300"/>
            <a:ext cx="3847432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9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Routes every task to the right bot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1397000" y="5245100"/>
            <a:ext cx="3847432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397000" y="5359400"/>
            <a:ext cx="3847432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Jeeves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1397000" y="5753100"/>
            <a:ext cx="384743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9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Chief of staff: calendar, ads, coordination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1397000" y="6502400"/>
            <a:ext cx="3847432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397000" y="6616700"/>
            <a:ext cx="3847432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Rooster</a:t>
            </a:r>
            <a:endParaRPr lang="en-US" sz="2500" dirty="0"/>
          </a:p>
        </p:txBody>
      </p:sp>
      <p:sp>
        <p:nvSpPr>
          <p:cNvPr id="15" name="Text 13"/>
          <p:cNvSpPr/>
          <p:nvPr/>
        </p:nvSpPr>
        <p:spPr>
          <a:xfrm>
            <a:off x="1397000" y="7010400"/>
            <a:ext cx="3847432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9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Recurring reads and digests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1066800" y="7962900"/>
            <a:ext cx="4507832" cy="2781300"/>
          </a:xfrm>
          <a:prstGeom prst="roundRect">
            <a:avLst>
              <a:gd name="adj" fmla="val 8219"/>
            </a:avLst>
          </a:prstGeom>
          <a:solidFill>
            <a:srgbClr val="221F1C"/>
          </a:solidFill>
          <a:ln w="12700">
            <a:solidFill>
              <a:srgbClr val="37332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397000" y="8267700"/>
            <a:ext cx="3339432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spc="256" kern="0" dirty="0">
                <a:solidFill>
                  <a:srgbClr val="E87A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ENGINEERING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82432" y="8267700"/>
            <a:ext cx="7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98908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97000" y="8737600"/>
            <a:ext cx="3847432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Hotfix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1397000" y="9131300"/>
            <a:ext cx="3847432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9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Catch-all engineer, org chores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1397000" y="9563100"/>
            <a:ext cx="3847432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397000" y="9677400"/>
            <a:ext cx="3847432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Rig</a:t>
            </a:r>
            <a:endParaRPr lang="en-US" sz="2500" dirty="0"/>
          </a:p>
        </p:txBody>
      </p:sp>
      <p:sp>
        <p:nvSpPr>
          <p:cNvPr id="23" name="Text 21"/>
          <p:cNvSpPr/>
          <p:nvPr/>
        </p:nvSpPr>
        <p:spPr>
          <a:xfrm>
            <a:off x="1397000" y="10071100"/>
            <a:ext cx="3847432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9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Rigorous coding runs</a:t>
            </a:r>
            <a:endParaRPr lang="en-US" sz="1900" dirty="0"/>
          </a:p>
        </p:txBody>
      </p:sp>
      <p:sp>
        <p:nvSpPr>
          <p:cNvPr id="24" name="Shape 22"/>
          <p:cNvSpPr/>
          <p:nvPr/>
        </p:nvSpPr>
        <p:spPr>
          <a:xfrm>
            <a:off x="14022137" y="3644900"/>
            <a:ext cx="4507832" cy="5600700"/>
          </a:xfrm>
          <a:prstGeom prst="roundRect">
            <a:avLst>
              <a:gd name="adj" fmla="val 5071"/>
            </a:avLst>
          </a:prstGeom>
          <a:solidFill>
            <a:srgbClr val="221F1C"/>
          </a:solidFill>
          <a:ln w="12700">
            <a:solidFill>
              <a:srgbClr val="37332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4352337" y="3949700"/>
            <a:ext cx="3339432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spc="256" kern="0" dirty="0">
                <a:solidFill>
                  <a:srgbClr val="E87A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GROWTH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7437768" y="3949700"/>
            <a:ext cx="7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98908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5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4352337" y="4419600"/>
            <a:ext cx="3847432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Crawly</a:t>
            </a:r>
            <a:endParaRPr lang="en-US" sz="2500" dirty="0"/>
          </a:p>
        </p:txBody>
      </p:sp>
      <p:sp>
        <p:nvSpPr>
          <p:cNvPr id="28" name="Text 26"/>
          <p:cNvSpPr/>
          <p:nvPr/>
        </p:nvSpPr>
        <p:spPr>
          <a:xfrm>
            <a:off x="14352337" y="4813300"/>
            <a:ext cx="3847432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9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SEO: audits, rankings, briefs</a:t>
            </a:r>
            <a:endParaRPr lang="en-US" sz="1900" dirty="0"/>
          </a:p>
        </p:txBody>
      </p:sp>
      <p:sp>
        <p:nvSpPr>
          <p:cNvPr id="29" name="Shape 27"/>
          <p:cNvSpPr/>
          <p:nvPr/>
        </p:nvSpPr>
        <p:spPr>
          <a:xfrm>
            <a:off x="14352337" y="5245100"/>
            <a:ext cx="3847432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4352337" y="5359400"/>
            <a:ext cx="3847432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Blurb</a:t>
            </a:r>
            <a:endParaRPr lang="en-US" sz="2500" dirty="0"/>
          </a:p>
        </p:txBody>
      </p:sp>
      <p:sp>
        <p:nvSpPr>
          <p:cNvPr id="31" name="Text 29"/>
          <p:cNvSpPr/>
          <p:nvPr/>
        </p:nvSpPr>
        <p:spPr>
          <a:xfrm>
            <a:off x="14352337" y="5753100"/>
            <a:ext cx="3847432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9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Campaign, blog and landing copy</a:t>
            </a:r>
            <a:endParaRPr lang="en-US" sz="1900" dirty="0"/>
          </a:p>
        </p:txBody>
      </p:sp>
      <p:sp>
        <p:nvSpPr>
          <p:cNvPr id="32" name="Shape 30"/>
          <p:cNvSpPr/>
          <p:nvPr/>
        </p:nvSpPr>
        <p:spPr>
          <a:xfrm>
            <a:off x="14352337" y="6184900"/>
            <a:ext cx="3847432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4352337" y="6299200"/>
            <a:ext cx="3847432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Bleed</a:t>
            </a:r>
            <a:endParaRPr lang="en-US" sz="2500" dirty="0"/>
          </a:p>
        </p:txBody>
      </p:sp>
      <p:sp>
        <p:nvSpPr>
          <p:cNvPr id="34" name="Text 32"/>
          <p:cNvSpPr/>
          <p:nvPr/>
        </p:nvSpPr>
        <p:spPr>
          <a:xfrm>
            <a:off x="14352337" y="6692900"/>
            <a:ext cx="3847432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9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Ads, print and social design</a:t>
            </a:r>
            <a:endParaRPr lang="en-US" sz="1900" dirty="0"/>
          </a:p>
        </p:txBody>
      </p:sp>
      <p:sp>
        <p:nvSpPr>
          <p:cNvPr id="35" name="Shape 33"/>
          <p:cNvSpPr/>
          <p:nvPr/>
        </p:nvSpPr>
        <p:spPr>
          <a:xfrm>
            <a:off x="14352337" y="7124700"/>
            <a:ext cx="3847432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4352337" y="7239000"/>
            <a:ext cx="3847432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Slate</a:t>
            </a:r>
            <a:endParaRPr lang="en-US" sz="2500" dirty="0"/>
          </a:p>
        </p:txBody>
      </p:sp>
      <p:sp>
        <p:nvSpPr>
          <p:cNvPr id="37" name="Text 35"/>
          <p:cNvSpPr/>
          <p:nvPr/>
        </p:nvSpPr>
        <p:spPr>
          <a:xfrm>
            <a:off x="14352337" y="7632700"/>
            <a:ext cx="3847432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9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YouTube, from cut to upload</a:t>
            </a:r>
            <a:endParaRPr lang="en-US" sz="1900" dirty="0"/>
          </a:p>
        </p:txBody>
      </p:sp>
      <p:sp>
        <p:nvSpPr>
          <p:cNvPr id="38" name="Shape 36"/>
          <p:cNvSpPr/>
          <p:nvPr/>
        </p:nvSpPr>
        <p:spPr>
          <a:xfrm>
            <a:off x="14352337" y="8064500"/>
            <a:ext cx="3847432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4352337" y="8178800"/>
            <a:ext cx="3847432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Stamp</a:t>
            </a:r>
            <a:endParaRPr lang="en-US" sz="2500" dirty="0"/>
          </a:p>
        </p:txBody>
      </p:sp>
      <p:sp>
        <p:nvSpPr>
          <p:cNvPr id="40" name="Text 38"/>
          <p:cNvSpPr/>
          <p:nvPr/>
        </p:nvSpPr>
        <p:spPr>
          <a:xfrm>
            <a:off x="14352337" y="8572500"/>
            <a:ext cx="3847432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9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eBaza cold outreach</a:t>
            </a:r>
            <a:endParaRPr lang="en-US" sz="1900" dirty="0"/>
          </a:p>
        </p:txBody>
      </p:sp>
      <p:sp>
        <p:nvSpPr>
          <p:cNvPr id="41" name="Shape 39"/>
          <p:cNvSpPr/>
          <p:nvPr/>
        </p:nvSpPr>
        <p:spPr>
          <a:xfrm>
            <a:off x="18809368" y="3644900"/>
            <a:ext cx="4507832" cy="3721100"/>
          </a:xfrm>
          <a:prstGeom prst="roundRect">
            <a:avLst>
              <a:gd name="adj" fmla="val 6143"/>
            </a:avLst>
          </a:prstGeom>
          <a:solidFill>
            <a:srgbClr val="221F1C"/>
          </a:solidFill>
          <a:ln w="12700">
            <a:solidFill>
              <a:srgbClr val="37332F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19139568" y="3949700"/>
            <a:ext cx="3339432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spc="256" kern="0" dirty="0">
                <a:solidFill>
                  <a:srgbClr val="E87A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QUALITY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22225000" y="3949700"/>
            <a:ext cx="7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98908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19139568" y="4419600"/>
            <a:ext cx="3847432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Proof</a:t>
            </a:r>
            <a:endParaRPr lang="en-US" sz="2500" dirty="0"/>
          </a:p>
        </p:txBody>
      </p:sp>
      <p:sp>
        <p:nvSpPr>
          <p:cNvPr id="45" name="Text 43"/>
          <p:cNvSpPr/>
          <p:nvPr/>
        </p:nvSpPr>
        <p:spPr>
          <a:xfrm>
            <a:off x="19139568" y="4813300"/>
            <a:ext cx="3847432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9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QA and first-pass code review</a:t>
            </a:r>
            <a:endParaRPr lang="en-US" sz="1900" dirty="0"/>
          </a:p>
        </p:txBody>
      </p:sp>
      <p:sp>
        <p:nvSpPr>
          <p:cNvPr id="46" name="Shape 44"/>
          <p:cNvSpPr/>
          <p:nvPr/>
        </p:nvSpPr>
        <p:spPr>
          <a:xfrm>
            <a:off x="19139568" y="5245100"/>
            <a:ext cx="3847432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9139568" y="5359400"/>
            <a:ext cx="3847432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Sentinel</a:t>
            </a:r>
            <a:endParaRPr lang="en-US" sz="2500" dirty="0"/>
          </a:p>
        </p:txBody>
      </p:sp>
      <p:sp>
        <p:nvSpPr>
          <p:cNvPr id="48" name="Text 46"/>
          <p:cNvSpPr/>
          <p:nvPr/>
        </p:nvSpPr>
        <p:spPr>
          <a:xfrm>
            <a:off x="19139568" y="5753100"/>
            <a:ext cx="3847432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9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Security for every app</a:t>
            </a:r>
            <a:endParaRPr lang="en-US" sz="1900" dirty="0"/>
          </a:p>
        </p:txBody>
      </p:sp>
      <p:sp>
        <p:nvSpPr>
          <p:cNvPr id="49" name="Shape 47"/>
          <p:cNvSpPr/>
          <p:nvPr/>
        </p:nvSpPr>
        <p:spPr>
          <a:xfrm>
            <a:off x="19139568" y="6184900"/>
            <a:ext cx="3847432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19139568" y="6299200"/>
            <a:ext cx="3847432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Sursa</a:t>
            </a:r>
            <a:endParaRPr lang="en-US" sz="2500" dirty="0"/>
          </a:p>
        </p:txBody>
      </p:sp>
      <p:sp>
        <p:nvSpPr>
          <p:cNvPr id="51" name="Text 49"/>
          <p:cNvSpPr/>
          <p:nvPr/>
        </p:nvSpPr>
        <p:spPr>
          <a:xfrm>
            <a:off x="19139568" y="6692900"/>
            <a:ext cx="3847432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9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Fact-checks insurance content</a:t>
            </a:r>
            <a:endParaRPr lang="en-US" sz="1900" dirty="0"/>
          </a:p>
        </p:txBody>
      </p:sp>
      <p:sp>
        <p:nvSpPr>
          <p:cNvPr id="52" name="Shape 50"/>
          <p:cNvSpPr/>
          <p:nvPr/>
        </p:nvSpPr>
        <p:spPr>
          <a:xfrm>
            <a:off x="18809368" y="7645400"/>
            <a:ext cx="4507832" cy="4660900"/>
          </a:xfrm>
          <a:prstGeom prst="roundRect">
            <a:avLst>
              <a:gd name="adj" fmla="val 5071"/>
            </a:avLst>
          </a:prstGeom>
          <a:solidFill>
            <a:srgbClr val="221F1C"/>
          </a:solidFill>
          <a:ln w="12700">
            <a:solidFill>
              <a:srgbClr val="37332F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19139568" y="7950200"/>
            <a:ext cx="3339432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spc="256" kern="0" dirty="0">
                <a:solidFill>
                  <a:srgbClr val="E87A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ME AND THE META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22225000" y="7950200"/>
            <a:ext cx="7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98908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4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19139568" y="8420100"/>
            <a:ext cx="3847432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Remind Bot</a:t>
            </a:r>
            <a:endParaRPr lang="en-US" sz="2500" dirty="0"/>
          </a:p>
        </p:txBody>
      </p:sp>
      <p:sp>
        <p:nvSpPr>
          <p:cNvPr id="56" name="Text 54"/>
          <p:cNvSpPr/>
          <p:nvPr/>
        </p:nvSpPr>
        <p:spPr>
          <a:xfrm>
            <a:off x="19139568" y="8813800"/>
            <a:ext cx="3847432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9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Life admin and reminders</a:t>
            </a:r>
            <a:endParaRPr lang="en-US" sz="1900" dirty="0"/>
          </a:p>
        </p:txBody>
      </p:sp>
      <p:sp>
        <p:nvSpPr>
          <p:cNvPr id="57" name="Shape 55"/>
          <p:cNvSpPr/>
          <p:nvPr/>
        </p:nvSpPr>
        <p:spPr>
          <a:xfrm>
            <a:off x="19139568" y="9245600"/>
            <a:ext cx="3847432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19139568" y="9359900"/>
            <a:ext cx="3847432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Podium</a:t>
            </a:r>
            <a:endParaRPr lang="en-US" sz="2500" dirty="0"/>
          </a:p>
        </p:txBody>
      </p:sp>
      <p:sp>
        <p:nvSpPr>
          <p:cNvPr id="59" name="Text 57"/>
          <p:cNvSpPr/>
          <p:nvPr/>
        </p:nvSpPr>
        <p:spPr>
          <a:xfrm>
            <a:off x="19139568" y="9753600"/>
            <a:ext cx="3847432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9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Talk and demo coach</a:t>
            </a:r>
            <a:endParaRPr lang="en-US" sz="1900" dirty="0"/>
          </a:p>
        </p:txBody>
      </p:sp>
      <p:sp>
        <p:nvSpPr>
          <p:cNvPr id="60" name="Shape 58"/>
          <p:cNvSpPr/>
          <p:nvPr/>
        </p:nvSpPr>
        <p:spPr>
          <a:xfrm>
            <a:off x="19139568" y="10185400"/>
            <a:ext cx="3847432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19139568" y="10299700"/>
            <a:ext cx="3847432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dr eggbot</a:t>
            </a:r>
            <a:endParaRPr lang="en-US" sz="2500" dirty="0"/>
          </a:p>
        </p:txBody>
      </p:sp>
      <p:sp>
        <p:nvSpPr>
          <p:cNvPr id="62" name="Text 60"/>
          <p:cNvSpPr/>
          <p:nvPr/>
        </p:nvSpPr>
        <p:spPr>
          <a:xfrm>
            <a:off x="19139568" y="10693400"/>
            <a:ext cx="3847432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9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Designs new bots</a:t>
            </a:r>
            <a:endParaRPr lang="en-US" sz="1900" dirty="0"/>
          </a:p>
        </p:txBody>
      </p:sp>
      <p:sp>
        <p:nvSpPr>
          <p:cNvPr id="63" name="Shape 61"/>
          <p:cNvSpPr/>
          <p:nvPr/>
        </p:nvSpPr>
        <p:spPr>
          <a:xfrm>
            <a:off x="19139568" y="11125200"/>
            <a:ext cx="3847432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19139568" y="11239500"/>
            <a:ext cx="3847432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probe</a:t>
            </a:r>
            <a:endParaRPr lang="en-US" sz="2500" dirty="0"/>
          </a:p>
        </p:txBody>
      </p:sp>
      <p:sp>
        <p:nvSpPr>
          <p:cNvPr id="65" name="Text 63"/>
          <p:cNvSpPr/>
          <p:nvPr/>
        </p:nvSpPr>
        <p:spPr>
          <a:xfrm>
            <a:off x="19139568" y="11633200"/>
            <a:ext cx="3847432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9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Research and digging</a:t>
            </a:r>
            <a:endParaRPr lang="en-US" sz="1900" dirty="0"/>
          </a:p>
        </p:txBody>
      </p:sp>
      <p:sp>
        <p:nvSpPr>
          <p:cNvPr id="66" name="Shape 64"/>
          <p:cNvSpPr/>
          <p:nvPr/>
        </p:nvSpPr>
        <p:spPr>
          <a:xfrm>
            <a:off x="5854032" y="3644900"/>
            <a:ext cx="7888705" cy="6921500"/>
          </a:xfrm>
          <a:prstGeom prst="roundRect">
            <a:avLst>
              <a:gd name="adj" fmla="val 3303"/>
            </a:avLst>
          </a:prstGeom>
          <a:solidFill>
            <a:srgbClr val="221F1C"/>
          </a:solidFill>
          <a:ln w="12700">
            <a:solidFill>
              <a:srgbClr val="37332F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6184232" y="3949700"/>
            <a:ext cx="6720305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spc="256" kern="0" dirty="0">
                <a:solidFill>
                  <a:srgbClr val="E87A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PRODUCT OWNERS</a:t>
            </a:r>
            <a:endParaRPr lang="en-US" sz="1600" dirty="0"/>
          </a:p>
        </p:txBody>
      </p:sp>
      <p:sp>
        <p:nvSpPr>
          <p:cNvPr id="68" name="Text 66"/>
          <p:cNvSpPr/>
          <p:nvPr/>
        </p:nvSpPr>
        <p:spPr>
          <a:xfrm>
            <a:off x="12650537" y="3949700"/>
            <a:ext cx="7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98908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10</a:t>
            </a:r>
            <a:endParaRPr lang="en-US" sz="1600" dirty="0"/>
          </a:p>
        </p:txBody>
      </p:sp>
      <p:sp>
        <p:nvSpPr>
          <p:cNvPr id="69" name="Text 67"/>
          <p:cNvSpPr/>
          <p:nvPr/>
        </p:nvSpPr>
        <p:spPr>
          <a:xfrm>
            <a:off x="6184232" y="4419600"/>
            <a:ext cx="3474453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eBaza</a:t>
            </a:r>
            <a:endParaRPr lang="en-US" sz="2500" dirty="0"/>
          </a:p>
        </p:txBody>
      </p:sp>
      <p:sp>
        <p:nvSpPr>
          <p:cNvPr id="70" name="Text 68"/>
          <p:cNvSpPr/>
          <p:nvPr/>
        </p:nvSpPr>
        <p:spPr>
          <a:xfrm>
            <a:off x="6184232" y="4813300"/>
            <a:ext cx="3474453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Car paperwork app</a:t>
            </a:r>
            <a:endParaRPr lang="en-US" sz="1900" dirty="0"/>
          </a:p>
        </p:txBody>
      </p:sp>
      <p:sp>
        <p:nvSpPr>
          <p:cNvPr id="71" name="Text 69"/>
          <p:cNvSpPr/>
          <p:nvPr/>
        </p:nvSpPr>
        <p:spPr>
          <a:xfrm>
            <a:off x="9938084" y="4419600"/>
            <a:ext cx="3474453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Calculator RCA</a:t>
            </a:r>
            <a:endParaRPr lang="en-US" sz="2500" dirty="0"/>
          </a:p>
        </p:txBody>
      </p:sp>
      <p:sp>
        <p:nvSpPr>
          <p:cNvPr id="72" name="Text 70"/>
          <p:cNvSpPr/>
          <p:nvPr/>
        </p:nvSpPr>
        <p:spPr>
          <a:xfrm>
            <a:off x="9938084" y="4813300"/>
            <a:ext cx="3474453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RCA quotes and reminders</a:t>
            </a:r>
            <a:endParaRPr lang="en-US" sz="1900" dirty="0"/>
          </a:p>
        </p:txBody>
      </p:sp>
      <p:sp>
        <p:nvSpPr>
          <p:cNvPr id="73" name="Shape 71"/>
          <p:cNvSpPr/>
          <p:nvPr/>
        </p:nvSpPr>
        <p:spPr>
          <a:xfrm>
            <a:off x="6184232" y="5283200"/>
            <a:ext cx="347445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6184232" y="5435600"/>
            <a:ext cx="3474453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Asigurare RCA</a:t>
            </a:r>
            <a:endParaRPr lang="en-US" sz="2500" dirty="0"/>
          </a:p>
        </p:txBody>
      </p:sp>
      <p:sp>
        <p:nvSpPr>
          <p:cNvPr id="75" name="Text 73"/>
          <p:cNvSpPr/>
          <p:nvPr/>
        </p:nvSpPr>
        <p:spPr>
          <a:xfrm>
            <a:off x="6184232" y="5829300"/>
            <a:ext cx="3474453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RCA car insurance</a:t>
            </a:r>
            <a:endParaRPr lang="en-US" sz="1900" dirty="0"/>
          </a:p>
        </p:txBody>
      </p:sp>
      <p:sp>
        <p:nvSpPr>
          <p:cNvPr id="76" name="Shape 74"/>
          <p:cNvSpPr/>
          <p:nvPr/>
        </p:nvSpPr>
        <p:spPr>
          <a:xfrm>
            <a:off x="9938084" y="5283200"/>
            <a:ext cx="347445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9938084" y="5435600"/>
            <a:ext cx="3474453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CASCO</a:t>
            </a:r>
            <a:endParaRPr lang="en-US" sz="2500" dirty="0"/>
          </a:p>
        </p:txBody>
      </p:sp>
      <p:sp>
        <p:nvSpPr>
          <p:cNvPr id="78" name="Text 76"/>
          <p:cNvSpPr/>
          <p:nvPr/>
        </p:nvSpPr>
        <p:spPr>
          <a:xfrm>
            <a:off x="9938084" y="5829300"/>
            <a:ext cx="3474453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CASCO car insurance</a:t>
            </a:r>
            <a:endParaRPr lang="en-US" sz="1900" dirty="0"/>
          </a:p>
        </p:txBody>
      </p:sp>
      <p:sp>
        <p:nvSpPr>
          <p:cNvPr id="79" name="Shape 77"/>
          <p:cNvSpPr/>
          <p:nvPr/>
        </p:nvSpPr>
        <p:spPr>
          <a:xfrm>
            <a:off x="6184232" y="6299200"/>
            <a:ext cx="347445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80" name="Text 78"/>
          <p:cNvSpPr/>
          <p:nvPr/>
        </p:nvSpPr>
        <p:spPr>
          <a:xfrm>
            <a:off x="6184232" y="6451600"/>
            <a:ext cx="3474453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Travel</a:t>
            </a:r>
            <a:endParaRPr lang="en-US" sz="2500" dirty="0"/>
          </a:p>
        </p:txBody>
      </p:sp>
      <p:sp>
        <p:nvSpPr>
          <p:cNvPr id="81" name="Text 79"/>
          <p:cNvSpPr/>
          <p:nvPr/>
        </p:nvSpPr>
        <p:spPr>
          <a:xfrm>
            <a:off x="6184232" y="6845300"/>
            <a:ext cx="3474453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Travel insurance</a:t>
            </a:r>
            <a:endParaRPr lang="en-US" sz="1900" dirty="0"/>
          </a:p>
        </p:txBody>
      </p:sp>
      <p:sp>
        <p:nvSpPr>
          <p:cNvPr id="82" name="Shape 80"/>
          <p:cNvSpPr/>
          <p:nvPr/>
        </p:nvSpPr>
        <p:spPr>
          <a:xfrm>
            <a:off x="9938084" y="6299200"/>
            <a:ext cx="347445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9938084" y="6451600"/>
            <a:ext cx="3474453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Locuință</a:t>
            </a:r>
            <a:endParaRPr lang="en-US" sz="2500" dirty="0"/>
          </a:p>
        </p:txBody>
      </p:sp>
      <p:sp>
        <p:nvSpPr>
          <p:cNvPr id="84" name="Text 82"/>
          <p:cNvSpPr/>
          <p:nvPr/>
        </p:nvSpPr>
        <p:spPr>
          <a:xfrm>
            <a:off x="9938084" y="6845300"/>
            <a:ext cx="3474453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Home insurance</a:t>
            </a:r>
            <a:endParaRPr lang="en-US" sz="1900" dirty="0"/>
          </a:p>
        </p:txBody>
      </p:sp>
      <p:sp>
        <p:nvSpPr>
          <p:cNvPr id="85" name="Shape 83"/>
          <p:cNvSpPr/>
          <p:nvPr/>
        </p:nvSpPr>
        <p:spPr>
          <a:xfrm>
            <a:off x="6184232" y="7315200"/>
            <a:ext cx="347445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86" name="Text 84"/>
          <p:cNvSpPr/>
          <p:nvPr/>
        </p:nvSpPr>
        <p:spPr>
          <a:xfrm>
            <a:off x="6184232" y="7467600"/>
            <a:ext cx="3474453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Sănătate</a:t>
            </a:r>
            <a:endParaRPr lang="en-US" sz="2500" dirty="0"/>
          </a:p>
        </p:txBody>
      </p:sp>
      <p:sp>
        <p:nvSpPr>
          <p:cNvPr id="87" name="Text 85"/>
          <p:cNvSpPr/>
          <p:nvPr/>
        </p:nvSpPr>
        <p:spPr>
          <a:xfrm>
            <a:off x="6184232" y="7861300"/>
            <a:ext cx="3474453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Health insurance</a:t>
            </a:r>
            <a:endParaRPr lang="en-US" sz="1900" dirty="0"/>
          </a:p>
        </p:txBody>
      </p:sp>
      <p:sp>
        <p:nvSpPr>
          <p:cNvPr id="88" name="Shape 86"/>
          <p:cNvSpPr/>
          <p:nvPr/>
        </p:nvSpPr>
        <p:spPr>
          <a:xfrm>
            <a:off x="9938084" y="7315200"/>
            <a:ext cx="347445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89" name="Text 87"/>
          <p:cNvSpPr/>
          <p:nvPr/>
        </p:nvSpPr>
        <p:spPr>
          <a:xfrm>
            <a:off x="9938084" y="7467600"/>
            <a:ext cx="3474453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Calm Companies</a:t>
            </a:r>
            <a:endParaRPr lang="en-US" sz="2500" dirty="0"/>
          </a:p>
        </p:txBody>
      </p:sp>
      <p:sp>
        <p:nvSpPr>
          <p:cNvPr id="90" name="Text 88"/>
          <p:cNvSpPr/>
          <p:nvPr/>
        </p:nvSpPr>
        <p:spPr>
          <a:xfrm>
            <a:off x="9938084" y="7861300"/>
            <a:ext cx="3474453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Vetted calm employers</a:t>
            </a:r>
            <a:endParaRPr lang="en-US" sz="1900" dirty="0"/>
          </a:p>
        </p:txBody>
      </p:sp>
      <p:sp>
        <p:nvSpPr>
          <p:cNvPr id="91" name="Shape 89"/>
          <p:cNvSpPr/>
          <p:nvPr/>
        </p:nvSpPr>
        <p:spPr>
          <a:xfrm>
            <a:off x="6184232" y="8331200"/>
            <a:ext cx="347445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6184232" y="8483600"/>
            <a:ext cx="3474453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GitDigest</a:t>
            </a:r>
            <a:endParaRPr lang="en-US" sz="2500" dirty="0"/>
          </a:p>
        </p:txBody>
      </p:sp>
      <p:sp>
        <p:nvSpPr>
          <p:cNvPr id="93" name="Text 91"/>
          <p:cNvSpPr/>
          <p:nvPr/>
        </p:nvSpPr>
        <p:spPr>
          <a:xfrm>
            <a:off x="6184232" y="8877300"/>
            <a:ext cx="3474453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Repo digest product</a:t>
            </a:r>
            <a:endParaRPr lang="en-US" sz="1900" dirty="0"/>
          </a:p>
        </p:txBody>
      </p:sp>
      <p:sp>
        <p:nvSpPr>
          <p:cNvPr id="94" name="Shape 92"/>
          <p:cNvSpPr/>
          <p:nvPr/>
        </p:nvSpPr>
        <p:spPr>
          <a:xfrm>
            <a:off x="9938084" y="8331200"/>
            <a:ext cx="347445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95" name="Text 93"/>
          <p:cNvSpPr/>
          <p:nvPr/>
        </p:nvSpPr>
        <p:spPr>
          <a:xfrm>
            <a:off x="9938084" y="8483600"/>
            <a:ext cx="3474453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OG Pilot</a:t>
            </a:r>
            <a:endParaRPr lang="en-US" sz="2500" dirty="0"/>
          </a:p>
        </p:txBody>
      </p:sp>
      <p:sp>
        <p:nvSpPr>
          <p:cNvPr id="96" name="Text 94"/>
          <p:cNvSpPr/>
          <p:nvPr/>
        </p:nvSpPr>
        <p:spPr>
          <a:xfrm>
            <a:off x="9938084" y="8877300"/>
            <a:ext cx="3474453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ogpilot.com</a:t>
            </a:r>
            <a:endParaRPr lang="en-US" sz="1900" dirty="0"/>
          </a:p>
        </p:txBody>
      </p:sp>
      <p:sp>
        <p:nvSpPr>
          <p:cNvPr id="97" name="Shape 95"/>
          <p:cNvSpPr/>
          <p:nvPr/>
        </p:nvSpPr>
        <p:spPr>
          <a:xfrm>
            <a:off x="6184232" y="9372600"/>
            <a:ext cx="7228305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98" name="Text 96"/>
          <p:cNvSpPr/>
          <p:nvPr/>
        </p:nvSpPr>
        <p:spPr>
          <a:xfrm>
            <a:off x="6184232" y="9550400"/>
            <a:ext cx="7228305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7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One per app, end to end: </a:t>
            </a:r>
            <a:r>
              <a:rPr lang="en-US" sz="1700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code, analytics, funnels, SEO, content.</a:t>
            </a:r>
            <a:r>
              <a:rPr lang="en-US" sz="17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Goal: more sales.</a:t>
            </a:r>
            <a:endParaRPr lang="en-US" sz="1700" dirty="0"/>
          </a:p>
        </p:txBody>
      </p:sp>
      <p:sp>
        <p:nvSpPr>
          <p:cNvPr id="99" name="Text 97"/>
          <p:cNvSpPr/>
          <p:nvPr/>
        </p:nvSpPr>
        <p:spPr>
          <a:xfrm>
            <a:off x="1016000" y="0"/>
            <a:ext cx="3048000" cy="3708400"/>
          </a:xfrm>
          <a:prstGeom prst="rect">
            <a:avLst/>
          </a:prstGeom>
          <a:noFill/>
          <a:ln/>
        </p:spPr>
        <p:txBody>
          <a:bodyPr wrap="none" lIns="0" tIns="0" rIns="0" bIns="0" rtlCol="0" anchor="b">
            <a:noAutofit/>
          </a:bodyPr>
          <a:lstStyle/>
          <a:p>
            <a:pPr indent="0" marL="0">
              <a:lnSpc>
                <a:spcPct val="100000"/>
              </a:lnSpc>
              <a:buNone/>
            </a:pPr>
            <a:r>
              <a:rPr lang="en-US" sz="15000" dirty="0">
                <a:solidFill>
                  <a:srgbClr val="E87A30"/>
                </a:solidFill>
                <a:latin typeface="Anton" pitchFamily="34" charset="0"/>
                <a:ea typeface="Anton" pitchFamily="34" charset="-122"/>
                <a:cs typeface="Anton" pitchFamily="34" charset="-120"/>
              </a:rPr>
              <a:t>27</a:t>
            </a:r>
            <a:endParaRPr lang="en-US" sz="15000" dirty="0"/>
          </a:p>
        </p:txBody>
      </p:sp>
      <p:sp>
        <p:nvSpPr>
          <p:cNvPr id="100" name="Text 98"/>
          <p:cNvSpPr/>
          <p:nvPr/>
        </p:nvSpPr>
        <p:spPr>
          <a:xfrm>
            <a:off x="1066800" y="12801600"/>
            <a:ext cx="1651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spc="152" kern="0" dirty="0">
                <a:solidFill>
                  <a:srgbClr val="98908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THE ONE-PERSON PRODUCT TEAM</a:t>
            </a:r>
            <a:r>
              <a:rPr lang="en-US" sz="1900" spc="152" kern="0" dirty="0">
                <a:solidFill>
                  <a:srgbClr val="E87A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· </a:t>
            </a:r>
            <a:r>
              <a:rPr lang="en-US" sz="1900" spc="152" kern="0" dirty="0">
                <a:solidFill>
                  <a:srgbClr val="98908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PROW 2026 SIDE EVENT</a:t>
            </a:r>
            <a:r>
              <a:rPr lang="en-US" sz="1900" spc="152" kern="0" dirty="0">
                <a:solidFill>
                  <a:srgbClr val="E87A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· </a:t>
            </a:r>
            <a:r>
              <a:rPr lang="en-US" sz="1900" spc="152" kern="0" dirty="0">
                <a:solidFill>
                  <a:srgbClr val="98908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 / 3</a:t>
            </a:r>
            <a:endParaRPr lang="en-US" sz="1900" dirty="0"/>
          </a:p>
        </p:txBody>
      </p:sp>
      <p:sp>
        <p:nvSpPr>
          <p:cNvPr id="101" name="Text 99"/>
          <p:cNvSpPr/>
          <p:nvPr/>
        </p:nvSpPr>
        <p:spPr>
          <a:xfrm>
            <a:off x="19507200" y="12776200"/>
            <a:ext cx="381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200" b="1" spc="88" kern="0" dirty="0">
                <a:solidFill>
                  <a:srgbClr val="EBE7E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raulp.co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6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66800" y="914400"/>
            <a:ext cx="762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spc="360" kern="0" dirty="0">
                <a:solidFill>
                  <a:srgbClr val="E87A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CONNECTIONS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1066800" y="1244600"/>
            <a:ext cx="12700000" cy="1397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0" i="1" dirty="0">
                <a:solidFill>
                  <a:srgbClr val="EBE7E0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What the bots </a:t>
            </a:r>
            <a:r>
              <a:rPr lang="en-US" sz="8400" i="1" dirty="0">
                <a:solidFill>
                  <a:srgbClr val="FACC15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plug into.</a:t>
            </a:r>
            <a:endParaRPr lang="en-US" sz="8400" dirty="0"/>
          </a:p>
        </p:txBody>
      </p:sp>
      <p:sp>
        <p:nvSpPr>
          <p:cNvPr id="4" name="Shape 2"/>
          <p:cNvSpPr/>
          <p:nvPr/>
        </p:nvSpPr>
        <p:spPr>
          <a:xfrm>
            <a:off x="13347700" y="1828800"/>
            <a:ext cx="660400" cy="508000"/>
          </a:xfrm>
          <a:prstGeom prst="roundRect">
            <a:avLst>
              <a:gd name="adj" fmla="val 25000"/>
            </a:avLst>
          </a:prstGeom>
          <a:solidFill>
            <a:srgbClr val="EBE7E0"/>
          </a:solidFill>
          <a:ln w="12700">
            <a:solidFill>
              <a:srgbClr val="EBE7E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347700" y="1828800"/>
            <a:ext cx="6604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700" b="1" spc="68" kern="0" dirty="0">
                <a:solidFill>
                  <a:srgbClr val="16141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Me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4160500" y="1905000"/>
            <a:ext cx="203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→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14516100" y="1828800"/>
            <a:ext cx="1346200" cy="508000"/>
          </a:xfrm>
          <a:prstGeom prst="roundRect">
            <a:avLst>
              <a:gd name="adj" fmla="val 25000"/>
            </a:avLst>
          </a:prstGeom>
          <a:solidFill>
            <a:srgbClr val="221F1C"/>
          </a:solidFill>
          <a:ln w="12700">
            <a:solidFill>
              <a:srgbClr val="37332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4516100" y="1828800"/>
            <a:ext cx="13462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700" b="1" spc="68" kern="0" dirty="0">
                <a:solidFill>
                  <a:srgbClr val="EBE7E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27 bots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6014700" y="1905000"/>
            <a:ext cx="203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→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16370300" y="1828800"/>
            <a:ext cx="1905000" cy="508000"/>
          </a:xfrm>
          <a:prstGeom prst="roundRect">
            <a:avLst>
              <a:gd name="adj" fmla="val 25000"/>
            </a:avLst>
          </a:prstGeom>
          <a:solidFill>
            <a:srgbClr val="221F1C"/>
          </a:solidFill>
          <a:ln w="12700">
            <a:solidFill>
              <a:srgbClr val="E87A3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6370300" y="1828800"/>
            <a:ext cx="19050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700" b="1" spc="68" kern="0" dirty="0">
                <a:solidFill>
                  <a:srgbClr val="E87A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25 services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8427700" y="1905000"/>
            <a:ext cx="203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+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18783300" y="1828800"/>
            <a:ext cx="4533900" cy="508000"/>
          </a:xfrm>
          <a:prstGeom prst="roundRect">
            <a:avLst>
              <a:gd name="adj" fmla="val 25000"/>
            </a:avLst>
          </a:prstGeom>
          <a:solidFill>
            <a:srgbClr val="221F1C"/>
          </a:solidFill>
          <a:ln w="12700">
            <a:solidFill>
              <a:srgbClr val="FACC1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8783300" y="1828800"/>
            <a:ext cx="4533900" cy="508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700" b="1" spc="68" kern="0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servers on one private network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1066800" y="2882900"/>
            <a:ext cx="5147733" cy="3695700"/>
          </a:xfrm>
          <a:prstGeom prst="roundRect">
            <a:avLst>
              <a:gd name="adj" fmla="val 6186"/>
            </a:avLst>
          </a:prstGeom>
          <a:solidFill>
            <a:srgbClr val="221F1C"/>
          </a:solidFill>
          <a:ln w="12700">
            <a:solidFill>
              <a:srgbClr val="37332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346200" y="3136900"/>
            <a:ext cx="4080933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spc="256" kern="0" dirty="0">
                <a:solidFill>
                  <a:srgbClr val="E87A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BUILD AND SHIP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5173133" y="3136900"/>
            <a:ext cx="7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98908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4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346200" y="3581400"/>
            <a:ext cx="284513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GitHub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2722880" y="3619500"/>
            <a:ext cx="321225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code, PRs, CI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1346200" y="3911600"/>
            <a:ext cx="458893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most bots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1346200" y="4267200"/>
            <a:ext cx="458893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346200" y="4368800"/>
            <a:ext cx="284513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Cursor cloud agents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2722880" y="4406900"/>
            <a:ext cx="321225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coding runs</a:t>
            </a:r>
            <a:endParaRPr lang="en-US" sz="1650" dirty="0"/>
          </a:p>
        </p:txBody>
      </p:sp>
      <p:sp>
        <p:nvSpPr>
          <p:cNvPr id="24" name="Text 22"/>
          <p:cNvSpPr/>
          <p:nvPr/>
        </p:nvSpPr>
        <p:spPr>
          <a:xfrm>
            <a:off x="1346200" y="4699000"/>
            <a:ext cx="458893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product owners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1346200" y="5054600"/>
            <a:ext cx="458893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346200" y="5156200"/>
            <a:ext cx="284513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Cursor Origin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2722880" y="5194300"/>
            <a:ext cx="321225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source control</a:t>
            </a:r>
            <a:endParaRPr lang="en-US" sz="1650" dirty="0"/>
          </a:p>
        </p:txBody>
      </p:sp>
      <p:sp>
        <p:nvSpPr>
          <p:cNvPr id="28" name="Shape 26"/>
          <p:cNvSpPr/>
          <p:nvPr/>
        </p:nvSpPr>
        <p:spPr>
          <a:xfrm>
            <a:off x="1346200" y="5600700"/>
            <a:ext cx="458893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346200" y="5702300"/>
            <a:ext cx="284513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Cloudflare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2722880" y="5740400"/>
            <a:ext cx="321225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builds, logs, docs</a:t>
            </a:r>
            <a:endParaRPr lang="en-US" sz="1650" dirty="0"/>
          </a:p>
        </p:txBody>
      </p:sp>
      <p:sp>
        <p:nvSpPr>
          <p:cNvPr id="31" name="Text 29"/>
          <p:cNvSpPr/>
          <p:nvPr/>
        </p:nvSpPr>
        <p:spPr>
          <a:xfrm>
            <a:off x="1346200" y="6032500"/>
            <a:ext cx="458893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Sentinel</a:t>
            </a:r>
            <a:endParaRPr lang="en-US" sz="1500" dirty="0"/>
          </a:p>
        </p:txBody>
      </p:sp>
      <p:sp>
        <p:nvSpPr>
          <p:cNvPr id="32" name="Shape 30"/>
          <p:cNvSpPr/>
          <p:nvPr/>
        </p:nvSpPr>
        <p:spPr>
          <a:xfrm>
            <a:off x="6493933" y="2882900"/>
            <a:ext cx="5147733" cy="2908300"/>
          </a:xfrm>
          <a:prstGeom prst="roundRect">
            <a:avLst>
              <a:gd name="adj" fmla="val 7860"/>
            </a:avLst>
          </a:prstGeom>
          <a:solidFill>
            <a:srgbClr val="221F1C"/>
          </a:solidFill>
          <a:ln w="12700">
            <a:solidFill>
              <a:srgbClr val="37332F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773333" y="3136900"/>
            <a:ext cx="4080933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spc="256" kern="0" dirty="0">
                <a:solidFill>
                  <a:srgbClr val="E87A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NUMBERS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10600267" y="3136900"/>
            <a:ext cx="7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98908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6773333" y="3581400"/>
            <a:ext cx="284513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PostHog</a:t>
            </a:r>
            <a:endParaRPr lang="en-US" sz="2000" dirty="0"/>
          </a:p>
        </p:txBody>
      </p:sp>
      <p:sp>
        <p:nvSpPr>
          <p:cNvPr id="36" name="Text 34"/>
          <p:cNvSpPr/>
          <p:nvPr/>
        </p:nvSpPr>
        <p:spPr>
          <a:xfrm>
            <a:off x="8150013" y="3619500"/>
            <a:ext cx="321225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product analytics</a:t>
            </a:r>
            <a:endParaRPr lang="en-US" sz="1650" dirty="0"/>
          </a:p>
        </p:txBody>
      </p:sp>
      <p:sp>
        <p:nvSpPr>
          <p:cNvPr id="37" name="Text 35"/>
          <p:cNvSpPr/>
          <p:nvPr/>
        </p:nvSpPr>
        <p:spPr>
          <a:xfrm>
            <a:off x="6773333" y="3911600"/>
            <a:ext cx="458893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product owners</a:t>
            </a:r>
            <a:endParaRPr lang="en-US" sz="1500" dirty="0"/>
          </a:p>
        </p:txBody>
      </p:sp>
      <p:sp>
        <p:nvSpPr>
          <p:cNvPr id="38" name="Shape 36"/>
          <p:cNvSpPr/>
          <p:nvPr/>
        </p:nvSpPr>
        <p:spPr>
          <a:xfrm>
            <a:off x="6773333" y="4267200"/>
            <a:ext cx="458893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773333" y="4368800"/>
            <a:ext cx="284513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Rybbit</a:t>
            </a:r>
            <a:endParaRPr lang="en-US" sz="2000" dirty="0"/>
          </a:p>
        </p:txBody>
      </p:sp>
      <p:sp>
        <p:nvSpPr>
          <p:cNvPr id="40" name="Text 38"/>
          <p:cNvSpPr/>
          <p:nvPr/>
        </p:nvSpPr>
        <p:spPr>
          <a:xfrm>
            <a:off x="8150013" y="4406900"/>
            <a:ext cx="321225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web analytics</a:t>
            </a:r>
            <a:endParaRPr lang="en-US" sz="1650" dirty="0"/>
          </a:p>
        </p:txBody>
      </p:sp>
      <p:sp>
        <p:nvSpPr>
          <p:cNvPr id="41" name="Text 39"/>
          <p:cNvSpPr/>
          <p:nvPr/>
        </p:nvSpPr>
        <p:spPr>
          <a:xfrm>
            <a:off x="6773333" y="4699000"/>
            <a:ext cx="458893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Rooster</a:t>
            </a:r>
            <a:endParaRPr lang="en-US" sz="1500" dirty="0"/>
          </a:p>
        </p:txBody>
      </p:sp>
      <p:sp>
        <p:nvSpPr>
          <p:cNvPr id="42" name="Shape 40"/>
          <p:cNvSpPr/>
          <p:nvPr/>
        </p:nvSpPr>
        <p:spPr>
          <a:xfrm>
            <a:off x="6773333" y="5054600"/>
            <a:ext cx="458893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773333" y="5156200"/>
            <a:ext cx="284513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Stripe</a:t>
            </a:r>
            <a:endParaRPr lang="en-US" sz="2000" dirty="0"/>
          </a:p>
        </p:txBody>
      </p:sp>
      <p:sp>
        <p:nvSpPr>
          <p:cNvPr id="44" name="Text 42"/>
          <p:cNvSpPr/>
          <p:nvPr/>
        </p:nvSpPr>
        <p:spPr>
          <a:xfrm>
            <a:off x="8150013" y="5194300"/>
            <a:ext cx="321225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payments</a:t>
            </a:r>
            <a:endParaRPr lang="en-US" sz="1650" dirty="0"/>
          </a:p>
        </p:txBody>
      </p:sp>
      <p:sp>
        <p:nvSpPr>
          <p:cNvPr id="45" name="Shape 43"/>
          <p:cNvSpPr/>
          <p:nvPr/>
        </p:nvSpPr>
        <p:spPr>
          <a:xfrm>
            <a:off x="11921067" y="2882900"/>
            <a:ext cx="5147733" cy="3149600"/>
          </a:xfrm>
          <a:prstGeom prst="roundRect">
            <a:avLst>
              <a:gd name="adj" fmla="val 7258"/>
            </a:avLst>
          </a:prstGeom>
          <a:solidFill>
            <a:srgbClr val="221F1C"/>
          </a:solidFill>
          <a:ln w="12700">
            <a:solidFill>
              <a:srgbClr val="37332F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12200467" y="3136900"/>
            <a:ext cx="4080933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spc="256" kern="0" dirty="0">
                <a:solidFill>
                  <a:srgbClr val="E87A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SEARCH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16027400" y="3136900"/>
            <a:ext cx="7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98908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12200467" y="3581400"/>
            <a:ext cx="284513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openSEO</a:t>
            </a:r>
            <a:endParaRPr lang="en-US" sz="2000" dirty="0"/>
          </a:p>
        </p:txBody>
      </p:sp>
      <p:sp>
        <p:nvSpPr>
          <p:cNvPr id="49" name="Text 47"/>
          <p:cNvSpPr/>
          <p:nvPr/>
        </p:nvSpPr>
        <p:spPr>
          <a:xfrm>
            <a:off x="13577147" y="3619500"/>
            <a:ext cx="321225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self-hosted SEO tool</a:t>
            </a:r>
            <a:endParaRPr lang="en-US" sz="1650" dirty="0"/>
          </a:p>
        </p:txBody>
      </p:sp>
      <p:sp>
        <p:nvSpPr>
          <p:cNvPr id="50" name="Text 48"/>
          <p:cNvSpPr/>
          <p:nvPr/>
        </p:nvSpPr>
        <p:spPr>
          <a:xfrm>
            <a:off x="12200467" y="3911600"/>
            <a:ext cx="458893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Crawly</a:t>
            </a:r>
            <a:endParaRPr lang="en-US" sz="1500" dirty="0"/>
          </a:p>
        </p:txBody>
      </p:sp>
      <p:sp>
        <p:nvSpPr>
          <p:cNvPr id="51" name="Shape 49"/>
          <p:cNvSpPr/>
          <p:nvPr/>
        </p:nvSpPr>
        <p:spPr>
          <a:xfrm>
            <a:off x="12200467" y="4267200"/>
            <a:ext cx="458893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12200467" y="4368800"/>
            <a:ext cx="284513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Search Console</a:t>
            </a:r>
            <a:endParaRPr lang="en-US" sz="2000" dirty="0"/>
          </a:p>
        </p:txBody>
      </p:sp>
      <p:sp>
        <p:nvSpPr>
          <p:cNvPr id="53" name="Text 51"/>
          <p:cNvSpPr/>
          <p:nvPr/>
        </p:nvSpPr>
        <p:spPr>
          <a:xfrm>
            <a:off x="13577147" y="4406900"/>
            <a:ext cx="321225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Google indexing</a:t>
            </a:r>
            <a:endParaRPr lang="en-US" sz="1650" dirty="0"/>
          </a:p>
        </p:txBody>
      </p:sp>
      <p:sp>
        <p:nvSpPr>
          <p:cNvPr id="54" name="Text 52"/>
          <p:cNvSpPr/>
          <p:nvPr/>
        </p:nvSpPr>
        <p:spPr>
          <a:xfrm>
            <a:off x="12200467" y="4699000"/>
            <a:ext cx="458893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Crawly</a:t>
            </a:r>
            <a:endParaRPr lang="en-US" sz="1500" dirty="0"/>
          </a:p>
        </p:txBody>
      </p:sp>
      <p:sp>
        <p:nvSpPr>
          <p:cNvPr id="55" name="Shape 53"/>
          <p:cNvSpPr/>
          <p:nvPr/>
        </p:nvSpPr>
        <p:spPr>
          <a:xfrm>
            <a:off x="12200467" y="5054600"/>
            <a:ext cx="458893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12200467" y="5156200"/>
            <a:ext cx="284513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Bing Webmaster</a:t>
            </a:r>
            <a:endParaRPr lang="en-US" sz="2000" dirty="0"/>
          </a:p>
        </p:txBody>
      </p:sp>
      <p:sp>
        <p:nvSpPr>
          <p:cNvPr id="57" name="Text 55"/>
          <p:cNvSpPr/>
          <p:nvPr/>
        </p:nvSpPr>
        <p:spPr>
          <a:xfrm>
            <a:off x="13577147" y="5194300"/>
            <a:ext cx="321225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Bing data</a:t>
            </a:r>
            <a:endParaRPr lang="en-US" sz="1650" dirty="0"/>
          </a:p>
        </p:txBody>
      </p:sp>
      <p:sp>
        <p:nvSpPr>
          <p:cNvPr id="58" name="Text 56"/>
          <p:cNvSpPr/>
          <p:nvPr/>
        </p:nvSpPr>
        <p:spPr>
          <a:xfrm>
            <a:off x="12200467" y="5486400"/>
            <a:ext cx="458893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Crawly</a:t>
            </a:r>
            <a:endParaRPr lang="en-US" sz="1500" dirty="0"/>
          </a:p>
        </p:txBody>
      </p:sp>
      <p:sp>
        <p:nvSpPr>
          <p:cNvPr id="59" name="Shape 57"/>
          <p:cNvSpPr/>
          <p:nvPr/>
        </p:nvSpPr>
        <p:spPr>
          <a:xfrm>
            <a:off x="1066800" y="6858000"/>
            <a:ext cx="5147733" cy="4787900"/>
          </a:xfrm>
          <a:prstGeom prst="roundRect">
            <a:avLst>
              <a:gd name="adj" fmla="val 4775"/>
            </a:avLst>
          </a:prstGeom>
          <a:solidFill>
            <a:srgbClr val="221F1C"/>
          </a:solidFill>
          <a:ln w="12700">
            <a:solidFill>
              <a:srgbClr val="37332F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1346200" y="7112000"/>
            <a:ext cx="4080933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spc="256" kern="0" dirty="0">
                <a:solidFill>
                  <a:srgbClr val="E87A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MAIL AND MESSAGES</a:t>
            </a:r>
            <a:endParaRPr lang="en-US" sz="1600" dirty="0"/>
          </a:p>
        </p:txBody>
      </p:sp>
      <p:sp>
        <p:nvSpPr>
          <p:cNvPr id="61" name="Text 59"/>
          <p:cNvSpPr/>
          <p:nvPr/>
        </p:nvSpPr>
        <p:spPr>
          <a:xfrm>
            <a:off x="5173133" y="7112000"/>
            <a:ext cx="7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98908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6</a:t>
            </a:r>
            <a:endParaRPr lang="en-US" sz="1600" dirty="0"/>
          </a:p>
        </p:txBody>
      </p:sp>
      <p:sp>
        <p:nvSpPr>
          <p:cNvPr id="62" name="Text 60"/>
          <p:cNvSpPr/>
          <p:nvPr/>
        </p:nvSpPr>
        <p:spPr>
          <a:xfrm>
            <a:off x="1346200" y="7556500"/>
            <a:ext cx="284513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Gmail</a:t>
            </a:r>
            <a:endParaRPr lang="en-US" sz="2000" dirty="0"/>
          </a:p>
        </p:txBody>
      </p:sp>
      <p:sp>
        <p:nvSpPr>
          <p:cNvPr id="63" name="Text 61"/>
          <p:cNvSpPr/>
          <p:nvPr/>
        </p:nvSpPr>
        <p:spPr>
          <a:xfrm>
            <a:off x="2722880" y="7594600"/>
            <a:ext cx="321225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mine + eBaza office</a:t>
            </a:r>
            <a:endParaRPr lang="en-US" sz="1650" dirty="0"/>
          </a:p>
        </p:txBody>
      </p:sp>
      <p:sp>
        <p:nvSpPr>
          <p:cNvPr id="64" name="Text 62"/>
          <p:cNvSpPr/>
          <p:nvPr/>
        </p:nvSpPr>
        <p:spPr>
          <a:xfrm>
            <a:off x="1346200" y="7886700"/>
            <a:ext cx="458893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Stamp</a:t>
            </a:r>
            <a:endParaRPr lang="en-US" sz="1500" dirty="0"/>
          </a:p>
        </p:txBody>
      </p:sp>
      <p:sp>
        <p:nvSpPr>
          <p:cNvPr id="65" name="Shape 63"/>
          <p:cNvSpPr/>
          <p:nvPr/>
        </p:nvSpPr>
        <p:spPr>
          <a:xfrm>
            <a:off x="1346200" y="8242300"/>
            <a:ext cx="458893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1346200" y="8343900"/>
            <a:ext cx="284513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HEY CLI</a:t>
            </a:r>
            <a:endParaRPr lang="en-US" sz="2000" dirty="0"/>
          </a:p>
        </p:txBody>
      </p:sp>
      <p:sp>
        <p:nvSpPr>
          <p:cNvPr id="67" name="Text 65"/>
          <p:cNvSpPr/>
          <p:nvPr/>
        </p:nvSpPr>
        <p:spPr>
          <a:xfrm>
            <a:off x="2722880" y="8382000"/>
            <a:ext cx="321225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my HEY mail</a:t>
            </a:r>
            <a:endParaRPr lang="en-US" sz="1650" dirty="0"/>
          </a:p>
        </p:txBody>
      </p:sp>
      <p:sp>
        <p:nvSpPr>
          <p:cNvPr id="68" name="Shape 66"/>
          <p:cNvSpPr/>
          <p:nvPr/>
        </p:nvSpPr>
        <p:spPr>
          <a:xfrm>
            <a:off x="1346200" y="8788400"/>
            <a:ext cx="458893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1346200" y="8890000"/>
            <a:ext cx="284513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Bot inbox</a:t>
            </a:r>
            <a:endParaRPr lang="en-US" sz="2000" dirty="0"/>
          </a:p>
        </p:txBody>
      </p:sp>
      <p:sp>
        <p:nvSpPr>
          <p:cNvPr id="70" name="Text 68"/>
          <p:cNvSpPr/>
          <p:nvPr/>
        </p:nvSpPr>
        <p:spPr>
          <a:xfrm>
            <a:off x="2722880" y="8928100"/>
            <a:ext cx="321225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the bots’ own email</a:t>
            </a:r>
            <a:endParaRPr lang="en-US" sz="1650" dirty="0"/>
          </a:p>
        </p:txBody>
      </p:sp>
      <p:sp>
        <p:nvSpPr>
          <p:cNvPr id="71" name="Shape 69"/>
          <p:cNvSpPr/>
          <p:nvPr/>
        </p:nvSpPr>
        <p:spPr>
          <a:xfrm>
            <a:off x="1346200" y="9334500"/>
            <a:ext cx="458893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72" name="Text 70"/>
          <p:cNvSpPr/>
          <p:nvPr/>
        </p:nvSpPr>
        <p:spPr>
          <a:xfrm>
            <a:off x="1346200" y="9436100"/>
            <a:ext cx="284513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Slack</a:t>
            </a:r>
            <a:endParaRPr lang="en-US" sz="2000" dirty="0"/>
          </a:p>
        </p:txBody>
      </p:sp>
      <p:sp>
        <p:nvSpPr>
          <p:cNvPr id="73" name="Text 71"/>
          <p:cNvSpPr/>
          <p:nvPr/>
        </p:nvSpPr>
        <p:spPr>
          <a:xfrm>
            <a:off x="2722880" y="9474200"/>
            <a:ext cx="321225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digests, alerts</a:t>
            </a:r>
            <a:endParaRPr lang="en-US" sz="1650" dirty="0"/>
          </a:p>
        </p:txBody>
      </p:sp>
      <p:sp>
        <p:nvSpPr>
          <p:cNvPr id="74" name="Text 72"/>
          <p:cNvSpPr/>
          <p:nvPr/>
        </p:nvSpPr>
        <p:spPr>
          <a:xfrm>
            <a:off x="1346200" y="9766300"/>
            <a:ext cx="458893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Rooster</a:t>
            </a:r>
            <a:endParaRPr lang="en-US" sz="1500" dirty="0"/>
          </a:p>
        </p:txBody>
      </p:sp>
      <p:sp>
        <p:nvSpPr>
          <p:cNvPr id="75" name="Shape 73"/>
          <p:cNvSpPr/>
          <p:nvPr/>
        </p:nvSpPr>
        <p:spPr>
          <a:xfrm>
            <a:off x="1346200" y="10121900"/>
            <a:ext cx="458893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76" name="Text 74"/>
          <p:cNvSpPr/>
          <p:nvPr/>
        </p:nvSpPr>
        <p:spPr>
          <a:xfrm>
            <a:off x="1346200" y="10223500"/>
            <a:ext cx="284513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Shoutrrr</a:t>
            </a:r>
            <a:endParaRPr lang="en-US" sz="2000" dirty="0"/>
          </a:p>
        </p:txBody>
      </p:sp>
      <p:sp>
        <p:nvSpPr>
          <p:cNvPr id="77" name="Text 75"/>
          <p:cNvSpPr/>
          <p:nvPr/>
        </p:nvSpPr>
        <p:spPr>
          <a:xfrm>
            <a:off x="2722880" y="10261600"/>
            <a:ext cx="321225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notifications</a:t>
            </a:r>
            <a:endParaRPr lang="en-US" sz="1650" dirty="0"/>
          </a:p>
        </p:txBody>
      </p:sp>
      <p:sp>
        <p:nvSpPr>
          <p:cNvPr id="78" name="Shape 76"/>
          <p:cNvSpPr/>
          <p:nvPr/>
        </p:nvSpPr>
        <p:spPr>
          <a:xfrm>
            <a:off x="1346200" y="10668000"/>
            <a:ext cx="458893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1346200" y="10769600"/>
            <a:ext cx="284513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Google Calendar</a:t>
            </a:r>
            <a:endParaRPr lang="en-US" sz="2000" dirty="0"/>
          </a:p>
        </p:txBody>
      </p:sp>
      <p:sp>
        <p:nvSpPr>
          <p:cNvPr id="80" name="Text 78"/>
          <p:cNvSpPr/>
          <p:nvPr/>
        </p:nvSpPr>
        <p:spPr>
          <a:xfrm>
            <a:off x="2722880" y="10807700"/>
            <a:ext cx="321225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mine + eBaza</a:t>
            </a:r>
            <a:endParaRPr lang="en-US" sz="1650" dirty="0"/>
          </a:p>
        </p:txBody>
      </p:sp>
      <p:sp>
        <p:nvSpPr>
          <p:cNvPr id="81" name="Text 79"/>
          <p:cNvSpPr/>
          <p:nvPr/>
        </p:nvSpPr>
        <p:spPr>
          <a:xfrm>
            <a:off x="1346200" y="11099800"/>
            <a:ext cx="458893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Jeeves</a:t>
            </a:r>
            <a:endParaRPr lang="en-US" sz="1500" dirty="0"/>
          </a:p>
        </p:txBody>
      </p:sp>
      <p:sp>
        <p:nvSpPr>
          <p:cNvPr id="82" name="Shape 80"/>
          <p:cNvSpPr/>
          <p:nvPr/>
        </p:nvSpPr>
        <p:spPr>
          <a:xfrm>
            <a:off x="6493933" y="6858000"/>
            <a:ext cx="5147733" cy="5334000"/>
          </a:xfrm>
          <a:prstGeom prst="roundRect">
            <a:avLst>
              <a:gd name="adj" fmla="val 4441"/>
            </a:avLst>
          </a:prstGeom>
          <a:solidFill>
            <a:srgbClr val="221F1C"/>
          </a:solidFill>
          <a:ln w="12700">
            <a:solidFill>
              <a:srgbClr val="37332F"/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6773333" y="7112000"/>
            <a:ext cx="4080933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spc="256" kern="0" dirty="0">
                <a:solidFill>
                  <a:srgbClr val="E87A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GROWTH AND CONTENT</a:t>
            </a:r>
            <a:endParaRPr lang="en-US" sz="1600" dirty="0"/>
          </a:p>
        </p:txBody>
      </p:sp>
      <p:sp>
        <p:nvSpPr>
          <p:cNvPr id="84" name="Text 82"/>
          <p:cNvSpPr/>
          <p:nvPr/>
        </p:nvSpPr>
        <p:spPr>
          <a:xfrm>
            <a:off x="10600267" y="7112000"/>
            <a:ext cx="7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98908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7</a:t>
            </a:r>
            <a:endParaRPr lang="en-US" sz="1600" dirty="0"/>
          </a:p>
        </p:txBody>
      </p:sp>
      <p:sp>
        <p:nvSpPr>
          <p:cNvPr id="85" name="Text 83"/>
          <p:cNvSpPr/>
          <p:nvPr/>
        </p:nvSpPr>
        <p:spPr>
          <a:xfrm>
            <a:off x="6773333" y="7556500"/>
            <a:ext cx="284513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X</a:t>
            </a:r>
            <a:endParaRPr lang="en-US" sz="2000" dirty="0"/>
          </a:p>
        </p:txBody>
      </p:sp>
      <p:sp>
        <p:nvSpPr>
          <p:cNvPr id="86" name="Text 84"/>
          <p:cNvSpPr/>
          <p:nvPr/>
        </p:nvSpPr>
        <p:spPr>
          <a:xfrm>
            <a:off x="8150013" y="7594600"/>
            <a:ext cx="321225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posts and reads</a:t>
            </a:r>
            <a:endParaRPr lang="en-US" sz="1650" dirty="0"/>
          </a:p>
        </p:txBody>
      </p:sp>
      <p:sp>
        <p:nvSpPr>
          <p:cNvPr id="87" name="Shape 85"/>
          <p:cNvSpPr/>
          <p:nvPr/>
        </p:nvSpPr>
        <p:spPr>
          <a:xfrm>
            <a:off x="6773333" y="8001000"/>
            <a:ext cx="458893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88" name="Text 86"/>
          <p:cNvSpPr/>
          <p:nvPr/>
        </p:nvSpPr>
        <p:spPr>
          <a:xfrm>
            <a:off x="6773333" y="8102600"/>
            <a:ext cx="284513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Canva</a:t>
            </a:r>
            <a:endParaRPr lang="en-US" sz="2000" dirty="0"/>
          </a:p>
        </p:txBody>
      </p:sp>
      <p:sp>
        <p:nvSpPr>
          <p:cNvPr id="89" name="Text 87"/>
          <p:cNvSpPr/>
          <p:nvPr/>
        </p:nvSpPr>
        <p:spPr>
          <a:xfrm>
            <a:off x="8150013" y="8140700"/>
            <a:ext cx="321225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designs</a:t>
            </a:r>
            <a:endParaRPr lang="en-US" sz="1650" dirty="0"/>
          </a:p>
        </p:txBody>
      </p:sp>
      <p:sp>
        <p:nvSpPr>
          <p:cNvPr id="90" name="Shape 88"/>
          <p:cNvSpPr/>
          <p:nvPr/>
        </p:nvSpPr>
        <p:spPr>
          <a:xfrm>
            <a:off x="6773333" y="8547100"/>
            <a:ext cx="458893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91" name="Text 89"/>
          <p:cNvSpPr/>
          <p:nvPr/>
        </p:nvSpPr>
        <p:spPr>
          <a:xfrm>
            <a:off x="6773333" y="8648700"/>
            <a:ext cx="284513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TypeUI</a:t>
            </a:r>
            <a:endParaRPr lang="en-US" sz="2000" dirty="0"/>
          </a:p>
        </p:txBody>
      </p:sp>
      <p:sp>
        <p:nvSpPr>
          <p:cNvPr id="92" name="Text 90"/>
          <p:cNvSpPr/>
          <p:nvPr/>
        </p:nvSpPr>
        <p:spPr>
          <a:xfrm>
            <a:off x="8150013" y="8686800"/>
            <a:ext cx="321225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design systems</a:t>
            </a:r>
            <a:endParaRPr lang="en-US" sz="1650" dirty="0"/>
          </a:p>
        </p:txBody>
      </p:sp>
      <p:sp>
        <p:nvSpPr>
          <p:cNvPr id="93" name="Shape 91"/>
          <p:cNvSpPr/>
          <p:nvPr/>
        </p:nvSpPr>
        <p:spPr>
          <a:xfrm>
            <a:off x="6773333" y="9093200"/>
            <a:ext cx="458893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94" name="Text 92"/>
          <p:cNvSpPr/>
          <p:nvPr/>
        </p:nvSpPr>
        <p:spPr>
          <a:xfrm>
            <a:off x="6773333" y="9194800"/>
            <a:ext cx="284513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Notion</a:t>
            </a:r>
            <a:endParaRPr lang="en-US" sz="2000" dirty="0"/>
          </a:p>
        </p:txBody>
      </p:sp>
      <p:sp>
        <p:nvSpPr>
          <p:cNvPr id="95" name="Text 93"/>
          <p:cNvSpPr/>
          <p:nvPr/>
        </p:nvSpPr>
        <p:spPr>
          <a:xfrm>
            <a:off x="8150013" y="9232900"/>
            <a:ext cx="321225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notes, pipelines</a:t>
            </a:r>
            <a:endParaRPr lang="en-US" sz="1650" dirty="0"/>
          </a:p>
        </p:txBody>
      </p:sp>
      <p:sp>
        <p:nvSpPr>
          <p:cNvPr id="96" name="Text 94"/>
          <p:cNvSpPr/>
          <p:nvPr/>
        </p:nvSpPr>
        <p:spPr>
          <a:xfrm>
            <a:off x="6773333" y="9525000"/>
            <a:ext cx="458893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Stamp</a:t>
            </a:r>
            <a:endParaRPr lang="en-US" sz="1500" dirty="0"/>
          </a:p>
        </p:txBody>
      </p:sp>
      <p:sp>
        <p:nvSpPr>
          <p:cNvPr id="97" name="Shape 95"/>
          <p:cNvSpPr/>
          <p:nvPr/>
        </p:nvSpPr>
        <p:spPr>
          <a:xfrm>
            <a:off x="6773333" y="9880600"/>
            <a:ext cx="458893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98" name="Text 96"/>
          <p:cNvSpPr/>
          <p:nvPr/>
        </p:nvSpPr>
        <p:spPr>
          <a:xfrm>
            <a:off x="6773333" y="9982200"/>
            <a:ext cx="284513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Google Drive</a:t>
            </a:r>
            <a:endParaRPr lang="en-US" sz="2000" dirty="0"/>
          </a:p>
        </p:txBody>
      </p:sp>
      <p:sp>
        <p:nvSpPr>
          <p:cNvPr id="99" name="Text 97"/>
          <p:cNvSpPr/>
          <p:nvPr/>
        </p:nvSpPr>
        <p:spPr>
          <a:xfrm>
            <a:off x="8150013" y="10020300"/>
            <a:ext cx="321225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eBaza files</a:t>
            </a:r>
            <a:endParaRPr lang="en-US" sz="1650" dirty="0"/>
          </a:p>
        </p:txBody>
      </p:sp>
      <p:sp>
        <p:nvSpPr>
          <p:cNvPr id="100" name="Shape 98"/>
          <p:cNvSpPr/>
          <p:nvPr/>
        </p:nvSpPr>
        <p:spPr>
          <a:xfrm>
            <a:off x="6773333" y="10426700"/>
            <a:ext cx="458893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101" name="Text 99"/>
          <p:cNvSpPr/>
          <p:nvPr/>
        </p:nvSpPr>
        <p:spPr>
          <a:xfrm>
            <a:off x="6773333" y="10528300"/>
            <a:ext cx="284513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Bouncer</a:t>
            </a:r>
            <a:endParaRPr lang="en-US" sz="2000" dirty="0"/>
          </a:p>
        </p:txBody>
      </p:sp>
      <p:sp>
        <p:nvSpPr>
          <p:cNvPr id="102" name="Text 100"/>
          <p:cNvSpPr/>
          <p:nvPr/>
        </p:nvSpPr>
        <p:spPr>
          <a:xfrm>
            <a:off x="8150013" y="10566400"/>
            <a:ext cx="321225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email checks</a:t>
            </a:r>
            <a:endParaRPr lang="en-US" sz="1650" dirty="0"/>
          </a:p>
        </p:txBody>
      </p:sp>
      <p:sp>
        <p:nvSpPr>
          <p:cNvPr id="103" name="Text 101"/>
          <p:cNvSpPr/>
          <p:nvPr/>
        </p:nvSpPr>
        <p:spPr>
          <a:xfrm>
            <a:off x="6773333" y="10858500"/>
            <a:ext cx="458893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Stamp</a:t>
            </a:r>
            <a:endParaRPr lang="en-US" sz="1500" dirty="0"/>
          </a:p>
        </p:txBody>
      </p:sp>
      <p:sp>
        <p:nvSpPr>
          <p:cNvPr id="104" name="Shape 102"/>
          <p:cNvSpPr/>
          <p:nvPr/>
        </p:nvSpPr>
        <p:spPr>
          <a:xfrm>
            <a:off x="6773333" y="11214100"/>
            <a:ext cx="458893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105" name="Text 103"/>
          <p:cNvSpPr/>
          <p:nvPr/>
        </p:nvSpPr>
        <p:spPr>
          <a:xfrm>
            <a:off x="6773333" y="11315700"/>
            <a:ext cx="284513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Meta + Google Ads</a:t>
            </a:r>
            <a:endParaRPr lang="en-US" sz="2000" dirty="0"/>
          </a:p>
        </p:txBody>
      </p:sp>
      <p:sp>
        <p:nvSpPr>
          <p:cNvPr id="106" name="Text 104"/>
          <p:cNvSpPr/>
          <p:nvPr/>
        </p:nvSpPr>
        <p:spPr>
          <a:xfrm>
            <a:off x="8150013" y="11353800"/>
            <a:ext cx="321225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paid ads</a:t>
            </a:r>
            <a:endParaRPr lang="en-US" sz="1650" dirty="0"/>
          </a:p>
        </p:txBody>
      </p:sp>
      <p:sp>
        <p:nvSpPr>
          <p:cNvPr id="107" name="Text 105"/>
          <p:cNvSpPr/>
          <p:nvPr/>
        </p:nvSpPr>
        <p:spPr>
          <a:xfrm>
            <a:off x="6773333" y="11645900"/>
            <a:ext cx="458893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Jeeves</a:t>
            </a:r>
            <a:endParaRPr lang="en-US" sz="1500" dirty="0"/>
          </a:p>
        </p:txBody>
      </p:sp>
      <p:sp>
        <p:nvSpPr>
          <p:cNvPr id="108" name="Shape 106"/>
          <p:cNvSpPr/>
          <p:nvPr/>
        </p:nvSpPr>
        <p:spPr>
          <a:xfrm>
            <a:off x="11921067" y="6858000"/>
            <a:ext cx="5147733" cy="1879600"/>
          </a:xfrm>
          <a:prstGeom prst="roundRect">
            <a:avLst>
              <a:gd name="adj" fmla="val 12162"/>
            </a:avLst>
          </a:prstGeom>
          <a:solidFill>
            <a:srgbClr val="221F1C"/>
          </a:solidFill>
          <a:ln w="12700">
            <a:solidFill>
              <a:srgbClr val="37332F"/>
            </a:solidFill>
            <a:prstDash val="solid"/>
          </a:ln>
        </p:spPr>
      </p:sp>
      <p:sp>
        <p:nvSpPr>
          <p:cNvPr id="109" name="Text 107"/>
          <p:cNvSpPr/>
          <p:nvPr/>
        </p:nvSpPr>
        <p:spPr>
          <a:xfrm>
            <a:off x="12200467" y="7112000"/>
            <a:ext cx="4080933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spc="256" kern="0" dirty="0">
                <a:solidFill>
                  <a:srgbClr val="E87A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TESTING</a:t>
            </a:r>
            <a:endParaRPr lang="en-US" sz="1600" dirty="0"/>
          </a:p>
        </p:txBody>
      </p:sp>
      <p:sp>
        <p:nvSpPr>
          <p:cNvPr id="110" name="Text 108"/>
          <p:cNvSpPr/>
          <p:nvPr/>
        </p:nvSpPr>
        <p:spPr>
          <a:xfrm>
            <a:off x="16027400" y="7112000"/>
            <a:ext cx="7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98908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</a:t>
            </a:r>
            <a:endParaRPr lang="en-US" sz="1600" dirty="0"/>
          </a:p>
        </p:txBody>
      </p:sp>
      <p:sp>
        <p:nvSpPr>
          <p:cNvPr id="111" name="Text 109"/>
          <p:cNvSpPr/>
          <p:nvPr/>
        </p:nvSpPr>
        <p:spPr>
          <a:xfrm>
            <a:off x="12200467" y="7556500"/>
            <a:ext cx="284513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Playwright</a:t>
            </a:r>
            <a:endParaRPr lang="en-US" sz="2000" dirty="0"/>
          </a:p>
        </p:txBody>
      </p:sp>
      <p:sp>
        <p:nvSpPr>
          <p:cNvPr id="112" name="Text 110"/>
          <p:cNvSpPr/>
          <p:nvPr/>
        </p:nvSpPr>
        <p:spPr>
          <a:xfrm>
            <a:off x="13577147" y="7594600"/>
            <a:ext cx="321225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browser tests</a:t>
            </a:r>
            <a:endParaRPr lang="en-US" sz="1650" dirty="0"/>
          </a:p>
        </p:txBody>
      </p:sp>
      <p:sp>
        <p:nvSpPr>
          <p:cNvPr id="113" name="Shape 111"/>
          <p:cNvSpPr/>
          <p:nvPr/>
        </p:nvSpPr>
        <p:spPr>
          <a:xfrm>
            <a:off x="12200467" y="8001000"/>
            <a:ext cx="458893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114" name="Text 112"/>
          <p:cNvSpPr/>
          <p:nvPr/>
        </p:nvSpPr>
        <p:spPr>
          <a:xfrm>
            <a:off x="12200467" y="8102600"/>
            <a:ext cx="2845139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Chrome DevTools</a:t>
            </a:r>
            <a:endParaRPr lang="en-US" sz="2000" dirty="0"/>
          </a:p>
        </p:txBody>
      </p:sp>
      <p:sp>
        <p:nvSpPr>
          <p:cNvPr id="115" name="Text 113"/>
          <p:cNvSpPr/>
          <p:nvPr/>
        </p:nvSpPr>
        <p:spPr>
          <a:xfrm>
            <a:off x="13577147" y="8140700"/>
            <a:ext cx="3212253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debug in the browser</a:t>
            </a:r>
            <a:endParaRPr lang="en-US" sz="1650" dirty="0"/>
          </a:p>
        </p:txBody>
      </p:sp>
      <p:sp>
        <p:nvSpPr>
          <p:cNvPr id="116" name="Shape 114"/>
          <p:cNvSpPr/>
          <p:nvPr/>
        </p:nvSpPr>
        <p:spPr>
          <a:xfrm>
            <a:off x="17348200" y="2882900"/>
            <a:ext cx="5969000" cy="7708900"/>
          </a:xfrm>
          <a:prstGeom prst="roundRect">
            <a:avLst>
              <a:gd name="adj" fmla="val 3830"/>
            </a:avLst>
          </a:prstGeom>
          <a:solidFill>
            <a:srgbClr val="221F1C"/>
          </a:solidFill>
          <a:ln w="12700">
            <a:solidFill>
              <a:srgbClr val="37332F"/>
            </a:solidFill>
            <a:prstDash val="solid"/>
          </a:ln>
        </p:spPr>
      </p:sp>
      <p:sp>
        <p:nvSpPr>
          <p:cNvPr id="117" name="Text 115"/>
          <p:cNvSpPr/>
          <p:nvPr/>
        </p:nvSpPr>
        <p:spPr>
          <a:xfrm>
            <a:off x="17653000" y="3136900"/>
            <a:ext cx="48514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spc="256" kern="0" dirty="0">
                <a:solidFill>
                  <a:srgbClr val="E87A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SERVERS AND INFRA</a:t>
            </a:r>
            <a:endParaRPr lang="en-US" sz="1600" dirty="0"/>
          </a:p>
        </p:txBody>
      </p:sp>
      <p:sp>
        <p:nvSpPr>
          <p:cNvPr id="118" name="Text 116"/>
          <p:cNvSpPr/>
          <p:nvPr/>
        </p:nvSpPr>
        <p:spPr>
          <a:xfrm>
            <a:off x="22250400" y="3136900"/>
            <a:ext cx="762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600" b="1" dirty="0">
                <a:solidFill>
                  <a:srgbClr val="98908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7</a:t>
            </a:r>
            <a:endParaRPr lang="en-US" sz="1600" dirty="0"/>
          </a:p>
        </p:txBody>
      </p:sp>
      <p:sp>
        <p:nvSpPr>
          <p:cNvPr id="119" name="Text 117"/>
          <p:cNvSpPr/>
          <p:nvPr/>
        </p:nvSpPr>
        <p:spPr>
          <a:xfrm>
            <a:off x="17653000" y="3581400"/>
            <a:ext cx="53594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Shared bot computer</a:t>
            </a:r>
            <a:endParaRPr lang="en-US" sz="2100" dirty="0"/>
          </a:p>
        </p:txBody>
      </p:sp>
      <p:sp>
        <p:nvSpPr>
          <p:cNvPr id="120" name="Text 118"/>
          <p:cNvSpPr/>
          <p:nvPr/>
        </p:nvSpPr>
        <p:spPr>
          <a:xfrm>
            <a:off x="17653000" y="3937000"/>
            <a:ext cx="53594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7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One Linux machine. Each bot gets its own desktop and browser.</a:t>
            </a:r>
            <a:endParaRPr lang="en-US" sz="1700" dirty="0"/>
          </a:p>
        </p:txBody>
      </p:sp>
      <p:sp>
        <p:nvSpPr>
          <p:cNvPr id="121" name="Shape 119"/>
          <p:cNvSpPr/>
          <p:nvPr/>
        </p:nvSpPr>
        <p:spPr>
          <a:xfrm>
            <a:off x="17653000" y="4622800"/>
            <a:ext cx="5359400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122" name="Text 120"/>
          <p:cNvSpPr/>
          <p:nvPr/>
        </p:nvSpPr>
        <p:spPr>
          <a:xfrm>
            <a:off x="17653000" y="4749800"/>
            <a:ext cx="53594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Insurance server</a:t>
            </a:r>
            <a:endParaRPr lang="en-US" sz="2100" dirty="0"/>
          </a:p>
        </p:txBody>
      </p:sp>
      <p:sp>
        <p:nvSpPr>
          <p:cNvPr id="123" name="Text 121"/>
          <p:cNvSpPr/>
          <p:nvPr/>
        </p:nvSpPr>
        <p:spPr>
          <a:xfrm>
            <a:off x="17653000" y="5105400"/>
            <a:ext cx="53594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7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Dedicated Hetzner box: eBaza, the money apps, self-hosted PostHog.</a:t>
            </a:r>
            <a:endParaRPr lang="en-US" sz="1700" dirty="0"/>
          </a:p>
        </p:txBody>
      </p:sp>
      <p:sp>
        <p:nvSpPr>
          <p:cNvPr id="124" name="Shape 122"/>
          <p:cNvSpPr/>
          <p:nvPr/>
        </p:nvSpPr>
        <p:spPr>
          <a:xfrm>
            <a:off x="17653000" y="5791200"/>
            <a:ext cx="5359400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125" name="Text 123"/>
          <p:cNvSpPr/>
          <p:nvPr/>
        </p:nvSpPr>
        <p:spPr>
          <a:xfrm>
            <a:off x="17653000" y="5918200"/>
            <a:ext cx="53594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Cloud server</a:t>
            </a:r>
            <a:endParaRPr lang="en-US" sz="2100" dirty="0"/>
          </a:p>
        </p:txBody>
      </p:sp>
      <p:sp>
        <p:nvSpPr>
          <p:cNvPr id="126" name="Text 124"/>
          <p:cNvSpPr/>
          <p:nvPr/>
        </p:nvSpPr>
        <p:spPr>
          <a:xfrm>
            <a:off x="17653000" y="6273800"/>
            <a:ext cx="53594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7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Hetzner: OG Pilot.</a:t>
            </a:r>
            <a:endParaRPr lang="en-US" sz="1700" dirty="0"/>
          </a:p>
        </p:txBody>
      </p:sp>
      <p:sp>
        <p:nvSpPr>
          <p:cNvPr id="127" name="Shape 125"/>
          <p:cNvSpPr/>
          <p:nvPr/>
        </p:nvSpPr>
        <p:spPr>
          <a:xfrm>
            <a:off x="17653000" y="6680200"/>
            <a:ext cx="5359400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128" name="Text 126"/>
          <p:cNvSpPr/>
          <p:nvPr/>
        </p:nvSpPr>
        <p:spPr>
          <a:xfrm>
            <a:off x="17653000" y="6807200"/>
            <a:ext cx="53594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Status box</a:t>
            </a:r>
            <a:endParaRPr lang="en-US" sz="2100" dirty="0"/>
          </a:p>
        </p:txBody>
      </p:sp>
      <p:sp>
        <p:nvSpPr>
          <p:cNvPr id="129" name="Text 127"/>
          <p:cNvSpPr/>
          <p:nvPr/>
        </p:nvSpPr>
        <p:spPr>
          <a:xfrm>
            <a:off x="17653000" y="7162800"/>
            <a:ext cx="53594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7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Small Hetzner box: Uptime Kuma, Slack alerts, public status page.</a:t>
            </a:r>
            <a:endParaRPr lang="en-US" sz="1700" dirty="0"/>
          </a:p>
        </p:txBody>
      </p:sp>
      <p:sp>
        <p:nvSpPr>
          <p:cNvPr id="130" name="Shape 128"/>
          <p:cNvSpPr/>
          <p:nvPr/>
        </p:nvSpPr>
        <p:spPr>
          <a:xfrm>
            <a:off x="17653000" y="7848600"/>
            <a:ext cx="5359400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131" name="Text 129"/>
          <p:cNvSpPr/>
          <p:nvPr/>
        </p:nvSpPr>
        <p:spPr>
          <a:xfrm>
            <a:off x="17653000" y="7975600"/>
            <a:ext cx="53594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openSEO</a:t>
            </a:r>
            <a:endParaRPr lang="en-US" sz="2100" dirty="0"/>
          </a:p>
        </p:txBody>
      </p:sp>
      <p:sp>
        <p:nvSpPr>
          <p:cNvPr id="132" name="Text 130"/>
          <p:cNvSpPr/>
          <p:nvPr/>
        </p:nvSpPr>
        <p:spPr>
          <a:xfrm>
            <a:off x="17653000" y="8331200"/>
            <a:ext cx="53594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7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Self-hosted SEO server, private network only.</a:t>
            </a:r>
            <a:endParaRPr lang="en-US" sz="1700" dirty="0"/>
          </a:p>
        </p:txBody>
      </p:sp>
      <p:sp>
        <p:nvSpPr>
          <p:cNvPr id="133" name="Shape 131"/>
          <p:cNvSpPr/>
          <p:nvPr/>
        </p:nvSpPr>
        <p:spPr>
          <a:xfrm>
            <a:off x="17653000" y="8737600"/>
            <a:ext cx="5359400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134" name="Text 132"/>
          <p:cNvSpPr/>
          <p:nvPr/>
        </p:nvSpPr>
        <p:spPr>
          <a:xfrm>
            <a:off x="17653000" y="8864600"/>
            <a:ext cx="53594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Tailscale</a:t>
            </a:r>
            <a:endParaRPr lang="en-US" sz="2100" dirty="0"/>
          </a:p>
        </p:txBody>
      </p:sp>
      <p:sp>
        <p:nvSpPr>
          <p:cNvPr id="135" name="Text 133"/>
          <p:cNvSpPr/>
          <p:nvPr/>
        </p:nvSpPr>
        <p:spPr>
          <a:xfrm>
            <a:off x="17653000" y="9220200"/>
            <a:ext cx="53594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7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Private network. Server logins only go through it.</a:t>
            </a:r>
            <a:endParaRPr lang="en-US" sz="1700" dirty="0"/>
          </a:p>
        </p:txBody>
      </p:sp>
      <p:sp>
        <p:nvSpPr>
          <p:cNvPr id="136" name="Shape 134"/>
          <p:cNvSpPr/>
          <p:nvPr/>
        </p:nvSpPr>
        <p:spPr>
          <a:xfrm>
            <a:off x="17653000" y="9626600"/>
            <a:ext cx="5359400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137" name="Text 135"/>
          <p:cNvSpPr/>
          <p:nvPr/>
        </p:nvSpPr>
        <p:spPr>
          <a:xfrm>
            <a:off x="17653000" y="9753600"/>
            <a:ext cx="53594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Cloudflare</a:t>
            </a:r>
            <a:endParaRPr lang="en-US" sz="2100" dirty="0"/>
          </a:p>
        </p:txBody>
      </p:sp>
      <p:sp>
        <p:nvSpPr>
          <p:cNvPr id="138" name="Text 136"/>
          <p:cNvSpPr/>
          <p:nvPr/>
        </p:nvSpPr>
        <p:spPr>
          <a:xfrm>
            <a:off x="17653000" y="10109200"/>
            <a:ext cx="53594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7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 front of every domain. Apps deploy after green CI.</a:t>
            </a:r>
            <a:endParaRPr lang="en-US" sz="1700" dirty="0"/>
          </a:p>
        </p:txBody>
      </p:sp>
      <p:sp>
        <p:nvSpPr>
          <p:cNvPr id="139" name="Text 137"/>
          <p:cNvSpPr/>
          <p:nvPr/>
        </p:nvSpPr>
        <p:spPr>
          <a:xfrm>
            <a:off x="1066800" y="12801600"/>
            <a:ext cx="1651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spc="152" kern="0" dirty="0">
                <a:solidFill>
                  <a:srgbClr val="98908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THE ONE-PERSON PRODUCT TEAM</a:t>
            </a:r>
            <a:r>
              <a:rPr lang="en-US" sz="1900" spc="152" kern="0" dirty="0">
                <a:solidFill>
                  <a:srgbClr val="E87A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· </a:t>
            </a:r>
            <a:r>
              <a:rPr lang="en-US" sz="1900" spc="152" kern="0" dirty="0">
                <a:solidFill>
                  <a:srgbClr val="98908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NAMES ONLY, NO ACCESS DETAILS</a:t>
            </a:r>
            <a:r>
              <a:rPr lang="en-US" sz="1900" spc="152" kern="0" dirty="0">
                <a:solidFill>
                  <a:srgbClr val="E87A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· </a:t>
            </a:r>
            <a:r>
              <a:rPr lang="en-US" sz="1900" spc="152" kern="0" dirty="0">
                <a:solidFill>
                  <a:srgbClr val="98908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 / 3</a:t>
            </a:r>
            <a:endParaRPr lang="en-US" sz="1900" dirty="0"/>
          </a:p>
        </p:txBody>
      </p:sp>
      <p:sp>
        <p:nvSpPr>
          <p:cNvPr id="140" name="Text 138"/>
          <p:cNvSpPr/>
          <p:nvPr/>
        </p:nvSpPr>
        <p:spPr>
          <a:xfrm>
            <a:off x="19507200" y="12776200"/>
            <a:ext cx="381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200" b="1" spc="88" kern="0" dirty="0">
                <a:solidFill>
                  <a:srgbClr val="EBE7E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raulp.co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6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66800" y="914400"/>
            <a:ext cx="762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spc="360" kern="0" dirty="0">
                <a:solidFill>
                  <a:srgbClr val="E87A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ROUTINES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1066800" y="1244600"/>
            <a:ext cx="12700000" cy="1397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0" i="1" dirty="0">
                <a:solidFill>
                  <a:srgbClr val="EBE7E0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What runs </a:t>
            </a:r>
            <a:r>
              <a:rPr lang="en-US" sz="8400" i="1" dirty="0">
                <a:solidFill>
                  <a:srgbClr val="FACC15"/>
                </a:solidFill>
                <a:latin typeface="Instrument Serif" pitchFamily="34" charset="0"/>
                <a:ea typeface="Instrument Serif" pitchFamily="34" charset="-122"/>
                <a:cs typeface="Instrument Serif" pitchFamily="34" charset="-120"/>
              </a:rPr>
              <a:t>without me.</a:t>
            </a:r>
            <a:endParaRPr lang="en-US" sz="8400" dirty="0"/>
          </a:p>
        </p:txBody>
      </p:sp>
      <p:sp>
        <p:nvSpPr>
          <p:cNvPr id="4" name="Shape 2"/>
          <p:cNvSpPr/>
          <p:nvPr/>
        </p:nvSpPr>
        <p:spPr>
          <a:xfrm>
            <a:off x="1066800" y="2933700"/>
            <a:ext cx="22250400" cy="3378200"/>
          </a:xfrm>
          <a:prstGeom prst="roundRect">
            <a:avLst>
              <a:gd name="adj" fmla="val 6767"/>
            </a:avLst>
          </a:prstGeom>
          <a:solidFill>
            <a:srgbClr val="221F1C"/>
          </a:solidFill>
          <a:ln w="12700">
            <a:solidFill>
              <a:srgbClr val="37332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447800" y="3213100"/>
            <a:ext cx="11430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spc="256" kern="0" dirty="0">
                <a:solidFill>
                  <a:srgbClr val="E87A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HOW A WEEKDAY MORNING RUNS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1574800" y="3860800"/>
            <a:ext cx="21234400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447800" y="3733800"/>
            <a:ext cx="292100" cy="292100"/>
          </a:xfrm>
          <a:prstGeom prst="ellipse">
            <a:avLst/>
          </a:prstGeom>
          <a:solidFill>
            <a:srgbClr val="161412"/>
          </a:solidFill>
          <a:ln w="38100">
            <a:solidFill>
              <a:srgbClr val="FACC1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447800" y="4165600"/>
            <a:ext cx="3429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8:00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447800" y="4495800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Sentinel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1447800" y="4864100"/>
            <a:ext cx="3429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security watch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029200" y="3733800"/>
            <a:ext cx="292100" cy="292100"/>
          </a:xfrm>
          <a:prstGeom prst="ellipse">
            <a:avLst/>
          </a:prstGeom>
          <a:solidFill>
            <a:srgbClr val="161412"/>
          </a:solidFill>
          <a:ln w="38100">
            <a:solidFill>
              <a:srgbClr val="FACC1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029200" y="4165600"/>
            <a:ext cx="3429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8:15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029200" y="4495800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Rooster</a:t>
            </a:r>
            <a:endParaRPr lang="en-US" sz="2300" dirty="0"/>
          </a:p>
        </p:txBody>
      </p:sp>
      <p:sp>
        <p:nvSpPr>
          <p:cNvPr id="14" name="Text 12"/>
          <p:cNvSpPr/>
          <p:nvPr/>
        </p:nvSpPr>
        <p:spPr>
          <a:xfrm>
            <a:off x="5029200" y="4864100"/>
            <a:ext cx="3429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morning digest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8610600" y="3733800"/>
            <a:ext cx="292100" cy="292100"/>
          </a:xfrm>
          <a:prstGeom prst="ellipse">
            <a:avLst/>
          </a:prstGeom>
          <a:solidFill>
            <a:srgbClr val="161412"/>
          </a:solidFill>
          <a:ln w="38100">
            <a:solidFill>
              <a:srgbClr val="FACC1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10600" y="4165600"/>
            <a:ext cx="3429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8:22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8610600" y="4495800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Crawly</a:t>
            </a:r>
            <a:endParaRPr lang="en-US" sz="2300" dirty="0"/>
          </a:p>
        </p:txBody>
      </p:sp>
      <p:sp>
        <p:nvSpPr>
          <p:cNvPr id="18" name="Text 16"/>
          <p:cNvSpPr/>
          <p:nvPr/>
        </p:nvSpPr>
        <p:spPr>
          <a:xfrm>
            <a:off x="8610600" y="4864100"/>
            <a:ext cx="3429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indexing sweep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12192000" y="3733800"/>
            <a:ext cx="292100" cy="292100"/>
          </a:xfrm>
          <a:prstGeom prst="ellipse">
            <a:avLst/>
          </a:prstGeom>
          <a:solidFill>
            <a:srgbClr val="161412"/>
          </a:solidFill>
          <a:ln w="38100">
            <a:solidFill>
              <a:srgbClr val="FACC1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2192000" y="4165600"/>
            <a:ext cx="3429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8:50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12192000" y="4495800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Remind Bot</a:t>
            </a:r>
            <a:endParaRPr lang="en-US" sz="2300" dirty="0"/>
          </a:p>
        </p:txBody>
      </p:sp>
      <p:sp>
        <p:nvSpPr>
          <p:cNvPr id="22" name="Text 20"/>
          <p:cNvSpPr/>
          <p:nvPr/>
        </p:nvSpPr>
        <p:spPr>
          <a:xfrm>
            <a:off x="12192000" y="4864100"/>
            <a:ext cx="3429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admin sweep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15773400" y="3733800"/>
            <a:ext cx="292100" cy="292100"/>
          </a:xfrm>
          <a:prstGeom prst="ellipse">
            <a:avLst/>
          </a:prstGeom>
          <a:solidFill>
            <a:srgbClr val="161412"/>
          </a:solidFill>
          <a:ln w="38100">
            <a:solidFill>
              <a:srgbClr val="FACC1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5773400" y="4165600"/>
            <a:ext cx="3429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~9:00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15773400" y="4495800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Proof</a:t>
            </a:r>
            <a:endParaRPr lang="en-US" sz="2300" dirty="0"/>
          </a:p>
        </p:txBody>
      </p:sp>
      <p:sp>
        <p:nvSpPr>
          <p:cNvPr id="26" name="Text 24"/>
          <p:cNvSpPr/>
          <p:nvPr/>
        </p:nvSpPr>
        <p:spPr>
          <a:xfrm>
            <a:off x="15773400" y="4864100"/>
            <a:ext cx="3429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 reviews</a:t>
            </a:r>
            <a:endParaRPr lang="en-US" sz="1800" dirty="0"/>
          </a:p>
        </p:txBody>
      </p:sp>
      <p:sp>
        <p:nvSpPr>
          <p:cNvPr id="27" name="Shape 25"/>
          <p:cNvSpPr/>
          <p:nvPr/>
        </p:nvSpPr>
        <p:spPr>
          <a:xfrm>
            <a:off x="19354800" y="3733800"/>
            <a:ext cx="292100" cy="292100"/>
          </a:xfrm>
          <a:prstGeom prst="ellipse">
            <a:avLst/>
          </a:prstGeom>
          <a:solidFill>
            <a:srgbClr val="161412"/>
          </a:solidFill>
          <a:ln w="38100">
            <a:solidFill>
              <a:srgbClr val="FACC1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9354800" y="4165600"/>
            <a:ext cx="3429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Tue, Thu ~9:10</a:t>
            </a:r>
            <a:endParaRPr lang="en-US" sz="1700" dirty="0"/>
          </a:p>
        </p:txBody>
      </p:sp>
      <p:sp>
        <p:nvSpPr>
          <p:cNvPr id="29" name="Text 27"/>
          <p:cNvSpPr/>
          <p:nvPr/>
        </p:nvSpPr>
        <p:spPr>
          <a:xfrm>
            <a:off x="19354800" y="4495800"/>
            <a:ext cx="3429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Product owners</a:t>
            </a:r>
            <a:endParaRPr lang="en-US" sz="2300" dirty="0"/>
          </a:p>
        </p:txBody>
      </p:sp>
      <p:sp>
        <p:nvSpPr>
          <p:cNvPr id="30" name="Text 28"/>
          <p:cNvSpPr/>
          <p:nvPr/>
        </p:nvSpPr>
        <p:spPr>
          <a:xfrm>
            <a:off x="19354800" y="4864100"/>
            <a:ext cx="3429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content PRs</a:t>
            </a:r>
            <a:endParaRPr lang="en-US" sz="1800" dirty="0"/>
          </a:p>
        </p:txBody>
      </p:sp>
      <p:sp>
        <p:nvSpPr>
          <p:cNvPr id="31" name="Shape 29"/>
          <p:cNvSpPr/>
          <p:nvPr/>
        </p:nvSpPr>
        <p:spPr>
          <a:xfrm>
            <a:off x="1447800" y="5461000"/>
            <a:ext cx="21488400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447800" y="5689600"/>
            <a:ext cx="1270000" cy="355600"/>
          </a:xfrm>
          <a:prstGeom prst="roundRect">
            <a:avLst>
              <a:gd name="adj" fmla="val 50000"/>
            </a:avLst>
          </a:prstGeom>
          <a:solidFill>
            <a:srgbClr val="E87A30"/>
          </a:solidFill>
          <a:ln w="12700">
            <a:solidFill>
              <a:srgbClr val="E87A3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447800" y="5689600"/>
            <a:ext cx="12700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400" b="1" spc="196" kern="0" dirty="0">
                <a:solidFill>
                  <a:srgbClr val="161412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ALL DAY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2921000" y="5689600"/>
            <a:ext cx="19812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Sentinel checks security every hour. Crawly checks for new ships every hour, 8:34 to 19:34.</a:t>
            </a:r>
            <a:endParaRPr lang="en-US" sz="1900" dirty="0"/>
          </a:p>
        </p:txBody>
      </p:sp>
      <p:sp>
        <p:nvSpPr>
          <p:cNvPr id="35" name="Shape 33"/>
          <p:cNvSpPr/>
          <p:nvPr/>
        </p:nvSpPr>
        <p:spPr>
          <a:xfrm>
            <a:off x="1066800" y="6642100"/>
            <a:ext cx="7230533" cy="5816600"/>
          </a:xfrm>
          <a:prstGeom prst="roundRect">
            <a:avLst>
              <a:gd name="adj" fmla="val 3930"/>
            </a:avLst>
          </a:prstGeom>
          <a:solidFill>
            <a:srgbClr val="221F1C"/>
          </a:solidFill>
          <a:ln w="12700">
            <a:solidFill>
              <a:srgbClr val="37332F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371600" y="6896100"/>
            <a:ext cx="6112933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spc="256" kern="0" dirty="0">
                <a:solidFill>
                  <a:srgbClr val="E87A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EVERY HOUR · EVERY DAY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5198533" y="7378700"/>
            <a:ext cx="2794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hourly</a:t>
            </a:r>
            <a:endParaRPr lang="en-US" sz="1500" dirty="0"/>
          </a:p>
        </p:txBody>
      </p:sp>
      <p:sp>
        <p:nvSpPr>
          <p:cNvPr id="38" name="Text 36"/>
          <p:cNvSpPr/>
          <p:nvPr/>
        </p:nvSpPr>
        <p:spPr>
          <a:xfrm>
            <a:off x="1371600" y="7340600"/>
            <a:ext cx="471593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Security check</a:t>
            </a:r>
            <a:endParaRPr lang="en-US" sz="2000" dirty="0"/>
          </a:p>
        </p:txBody>
      </p:sp>
      <p:sp>
        <p:nvSpPr>
          <p:cNvPr id="39" name="Text 37"/>
          <p:cNvSpPr/>
          <p:nvPr/>
        </p:nvSpPr>
        <p:spPr>
          <a:xfrm>
            <a:off x="1371600" y="7670800"/>
            <a:ext cx="6620933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Sentinel</a:t>
            </a:r>
            <a:endParaRPr lang="en-US" sz="1650" dirty="0"/>
          </a:p>
        </p:txBody>
      </p:sp>
      <p:sp>
        <p:nvSpPr>
          <p:cNvPr id="40" name="Shape 38"/>
          <p:cNvSpPr/>
          <p:nvPr/>
        </p:nvSpPr>
        <p:spPr>
          <a:xfrm>
            <a:off x="1371600" y="8070850"/>
            <a:ext cx="662093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198533" y="8223250"/>
            <a:ext cx="2794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hourly, weekdays</a:t>
            </a:r>
            <a:endParaRPr lang="en-US" sz="1500" dirty="0"/>
          </a:p>
        </p:txBody>
      </p:sp>
      <p:sp>
        <p:nvSpPr>
          <p:cNvPr id="42" name="Text 40"/>
          <p:cNvSpPr/>
          <p:nvPr/>
        </p:nvSpPr>
        <p:spPr>
          <a:xfrm>
            <a:off x="1371600" y="8185150"/>
            <a:ext cx="471593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Google indexing for new ships</a:t>
            </a:r>
            <a:endParaRPr lang="en-US" sz="2000" dirty="0"/>
          </a:p>
        </p:txBody>
      </p:sp>
      <p:sp>
        <p:nvSpPr>
          <p:cNvPr id="43" name="Text 41"/>
          <p:cNvSpPr/>
          <p:nvPr/>
        </p:nvSpPr>
        <p:spPr>
          <a:xfrm>
            <a:off x="1371600" y="8515350"/>
            <a:ext cx="6620933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Crawly</a:t>
            </a:r>
            <a:endParaRPr lang="en-US" sz="1650" dirty="0"/>
          </a:p>
        </p:txBody>
      </p:sp>
      <p:sp>
        <p:nvSpPr>
          <p:cNvPr id="44" name="Shape 42"/>
          <p:cNvSpPr/>
          <p:nvPr/>
        </p:nvSpPr>
        <p:spPr>
          <a:xfrm>
            <a:off x="1371600" y="8915400"/>
            <a:ext cx="662093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198533" y="9067800"/>
            <a:ext cx="2794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daily ~8:00</a:t>
            </a:r>
            <a:endParaRPr lang="en-US" sz="1500" dirty="0"/>
          </a:p>
        </p:txBody>
      </p:sp>
      <p:sp>
        <p:nvSpPr>
          <p:cNvPr id="46" name="Text 44"/>
          <p:cNvSpPr/>
          <p:nvPr/>
        </p:nvSpPr>
        <p:spPr>
          <a:xfrm>
            <a:off x="1371600" y="9029700"/>
            <a:ext cx="471593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Security watch</a:t>
            </a:r>
            <a:endParaRPr lang="en-US" sz="2000" dirty="0"/>
          </a:p>
        </p:txBody>
      </p:sp>
      <p:sp>
        <p:nvSpPr>
          <p:cNvPr id="47" name="Text 45"/>
          <p:cNvSpPr/>
          <p:nvPr/>
        </p:nvSpPr>
        <p:spPr>
          <a:xfrm>
            <a:off x="1371600" y="9359900"/>
            <a:ext cx="6620933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Sentinel</a:t>
            </a:r>
            <a:endParaRPr lang="en-US" sz="1650" dirty="0"/>
          </a:p>
        </p:txBody>
      </p:sp>
      <p:sp>
        <p:nvSpPr>
          <p:cNvPr id="48" name="Shape 46"/>
          <p:cNvSpPr/>
          <p:nvPr/>
        </p:nvSpPr>
        <p:spPr>
          <a:xfrm>
            <a:off x="1371600" y="9759950"/>
            <a:ext cx="662093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5198533" y="9912350"/>
            <a:ext cx="2794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daily 8:22</a:t>
            </a:r>
            <a:endParaRPr lang="en-US" sz="1500" dirty="0"/>
          </a:p>
        </p:txBody>
      </p:sp>
      <p:sp>
        <p:nvSpPr>
          <p:cNvPr id="50" name="Text 48"/>
          <p:cNvSpPr/>
          <p:nvPr/>
        </p:nvSpPr>
        <p:spPr>
          <a:xfrm>
            <a:off x="1371600" y="9874250"/>
            <a:ext cx="471593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Indexing sweep</a:t>
            </a:r>
            <a:endParaRPr lang="en-US" sz="2000" dirty="0"/>
          </a:p>
        </p:txBody>
      </p:sp>
      <p:sp>
        <p:nvSpPr>
          <p:cNvPr id="51" name="Text 49"/>
          <p:cNvSpPr/>
          <p:nvPr/>
        </p:nvSpPr>
        <p:spPr>
          <a:xfrm>
            <a:off x="1371600" y="10204450"/>
            <a:ext cx="6620933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Crawly</a:t>
            </a:r>
            <a:endParaRPr lang="en-US" sz="1650" dirty="0"/>
          </a:p>
        </p:txBody>
      </p:sp>
      <p:sp>
        <p:nvSpPr>
          <p:cNvPr id="52" name="Shape 50"/>
          <p:cNvSpPr/>
          <p:nvPr/>
        </p:nvSpPr>
        <p:spPr>
          <a:xfrm>
            <a:off x="8576733" y="6642100"/>
            <a:ext cx="7230533" cy="5816600"/>
          </a:xfrm>
          <a:prstGeom prst="roundRect">
            <a:avLst>
              <a:gd name="adj" fmla="val 3930"/>
            </a:avLst>
          </a:prstGeom>
          <a:solidFill>
            <a:srgbClr val="221F1C"/>
          </a:solidFill>
          <a:ln w="12700">
            <a:solidFill>
              <a:srgbClr val="37332F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8881533" y="6896100"/>
            <a:ext cx="6112933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spc="256" kern="0" dirty="0">
                <a:solidFill>
                  <a:srgbClr val="E87A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WEEKDAYS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12708467" y="7378700"/>
            <a:ext cx="2794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8:15</a:t>
            </a:r>
            <a:endParaRPr lang="en-US" sz="1500" dirty="0"/>
          </a:p>
        </p:txBody>
      </p:sp>
      <p:sp>
        <p:nvSpPr>
          <p:cNvPr id="55" name="Text 53"/>
          <p:cNvSpPr/>
          <p:nvPr/>
        </p:nvSpPr>
        <p:spPr>
          <a:xfrm>
            <a:off x="8881533" y="7340600"/>
            <a:ext cx="471593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Morning digest</a:t>
            </a:r>
            <a:endParaRPr lang="en-US" sz="2000" dirty="0"/>
          </a:p>
        </p:txBody>
      </p:sp>
      <p:sp>
        <p:nvSpPr>
          <p:cNvPr id="56" name="Text 54"/>
          <p:cNvSpPr/>
          <p:nvPr/>
        </p:nvSpPr>
        <p:spPr>
          <a:xfrm>
            <a:off x="8881533" y="7670800"/>
            <a:ext cx="6620933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Rooster · calendar, Slack, GitHub, analytics</a:t>
            </a:r>
            <a:endParaRPr lang="en-US" sz="1650" dirty="0"/>
          </a:p>
        </p:txBody>
      </p:sp>
      <p:sp>
        <p:nvSpPr>
          <p:cNvPr id="57" name="Shape 55"/>
          <p:cNvSpPr/>
          <p:nvPr/>
        </p:nvSpPr>
        <p:spPr>
          <a:xfrm>
            <a:off x="8881533" y="8070850"/>
            <a:ext cx="662093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12708467" y="8223250"/>
            <a:ext cx="2794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8:50</a:t>
            </a:r>
            <a:endParaRPr lang="en-US" sz="1500" dirty="0"/>
          </a:p>
        </p:txBody>
      </p:sp>
      <p:sp>
        <p:nvSpPr>
          <p:cNvPr id="59" name="Text 57"/>
          <p:cNvSpPr/>
          <p:nvPr/>
        </p:nvSpPr>
        <p:spPr>
          <a:xfrm>
            <a:off x="8881533" y="8185150"/>
            <a:ext cx="471593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Personal admin sweep</a:t>
            </a:r>
            <a:endParaRPr lang="en-US" sz="2000" dirty="0"/>
          </a:p>
        </p:txBody>
      </p:sp>
      <p:sp>
        <p:nvSpPr>
          <p:cNvPr id="60" name="Text 58"/>
          <p:cNvSpPr/>
          <p:nvPr/>
        </p:nvSpPr>
        <p:spPr>
          <a:xfrm>
            <a:off x="8881533" y="8515350"/>
            <a:ext cx="6620933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Remind Bot</a:t>
            </a:r>
            <a:endParaRPr lang="en-US" sz="1650" dirty="0"/>
          </a:p>
        </p:txBody>
      </p:sp>
      <p:sp>
        <p:nvSpPr>
          <p:cNvPr id="61" name="Shape 59"/>
          <p:cNvSpPr/>
          <p:nvPr/>
        </p:nvSpPr>
        <p:spPr>
          <a:xfrm>
            <a:off x="8881533" y="8915400"/>
            <a:ext cx="662093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12708467" y="9067800"/>
            <a:ext cx="2794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~9:00</a:t>
            </a:r>
            <a:endParaRPr lang="en-US" sz="1500" dirty="0"/>
          </a:p>
        </p:txBody>
      </p:sp>
      <p:sp>
        <p:nvSpPr>
          <p:cNvPr id="63" name="Text 61"/>
          <p:cNvSpPr/>
          <p:nvPr/>
        </p:nvSpPr>
        <p:spPr>
          <a:xfrm>
            <a:off x="8881533" y="9029700"/>
            <a:ext cx="471593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 review sweep</a:t>
            </a:r>
            <a:endParaRPr lang="en-US" sz="2000" dirty="0"/>
          </a:p>
        </p:txBody>
      </p:sp>
      <p:sp>
        <p:nvSpPr>
          <p:cNvPr id="64" name="Text 62"/>
          <p:cNvSpPr/>
          <p:nvPr/>
        </p:nvSpPr>
        <p:spPr>
          <a:xfrm>
            <a:off x="8881533" y="9359900"/>
            <a:ext cx="6620933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Proof</a:t>
            </a:r>
            <a:endParaRPr lang="en-US" sz="1650" dirty="0"/>
          </a:p>
        </p:txBody>
      </p:sp>
      <p:sp>
        <p:nvSpPr>
          <p:cNvPr id="65" name="Shape 63"/>
          <p:cNvSpPr/>
          <p:nvPr/>
        </p:nvSpPr>
        <p:spPr>
          <a:xfrm>
            <a:off x="8881533" y="9759950"/>
            <a:ext cx="662093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12708467" y="9912350"/>
            <a:ext cx="2794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weekdays</a:t>
            </a:r>
            <a:endParaRPr lang="en-US" sz="1500" dirty="0"/>
          </a:p>
        </p:txBody>
      </p:sp>
      <p:sp>
        <p:nvSpPr>
          <p:cNvPr id="67" name="Text 65"/>
          <p:cNvSpPr/>
          <p:nvPr/>
        </p:nvSpPr>
        <p:spPr>
          <a:xfrm>
            <a:off x="8881533" y="9874250"/>
            <a:ext cx="471593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Dependabot sweep</a:t>
            </a:r>
            <a:endParaRPr lang="en-US" sz="2000" dirty="0"/>
          </a:p>
        </p:txBody>
      </p:sp>
      <p:sp>
        <p:nvSpPr>
          <p:cNvPr id="68" name="Text 66"/>
          <p:cNvSpPr/>
          <p:nvPr/>
        </p:nvSpPr>
        <p:spPr>
          <a:xfrm>
            <a:off x="8881533" y="10204450"/>
            <a:ext cx="6620933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Hotfix · merges green updates</a:t>
            </a:r>
            <a:endParaRPr lang="en-US" sz="1650" dirty="0"/>
          </a:p>
        </p:txBody>
      </p:sp>
      <p:sp>
        <p:nvSpPr>
          <p:cNvPr id="69" name="Shape 67"/>
          <p:cNvSpPr/>
          <p:nvPr/>
        </p:nvSpPr>
        <p:spPr>
          <a:xfrm>
            <a:off x="8881533" y="10604500"/>
            <a:ext cx="662093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12708467" y="10756900"/>
            <a:ext cx="2794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Tue, Thu ~9:10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8881533" y="10718800"/>
            <a:ext cx="471593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Content draft, opened as a PR</a:t>
            </a:r>
            <a:endParaRPr lang="en-US" sz="2000" dirty="0"/>
          </a:p>
        </p:txBody>
      </p:sp>
      <p:sp>
        <p:nvSpPr>
          <p:cNvPr id="72" name="Text 70"/>
          <p:cNvSpPr/>
          <p:nvPr/>
        </p:nvSpPr>
        <p:spPr>
          <a:xfrm>
            <a:off x="8881533" y="11049000"/>
            <a:ext cx="6620933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Product owners</a:t>
            </a:r>
            <a:endParaRPr lang="en-US" sz="1650" dirty="0"/>
          </a:p>
        </p:txBody>
      </p:sp>
      <p:sp>
        <p:nvSpPr>
          <p:cNvPr id="73" name="Shape 71"/>
          <p:cNvSpPr/>
          <p:nvPr/>
        </p:nvSpPr>
        <p:spPr>
          <a:xfrm>
            <a:off x="8881533" y="11449050"/>
            <a:ext cx="662093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12708467" y="11601450"/>
            <a:ext cx="2794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Mon, Wed, Fri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8881533" y="11563350"/>
            <a:ext cx="471593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Money-app smoke tests</a:t>
            </a:r>
            <a:endParaRPr lang="en-US" sz="2000" dirty="0"/>
          </a:p>
        </p:txBody>
      </p:sp>
      <p:sp>
        <p:nvSpPr>
          <p:cNvPr id="76" name="Text 74"/>
          <p:cNvSpPr/>
          <p:nvPr/>
        </p:nvSpPr>
        <p:spPr>
          <a:xfrm>
            <a:off x="8881533" y="11893550"/>
            <a:ext cx="6620933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Proof</a:t>
            </a:r>
            <a:endParaRPr lang="en-US" sz="1650" dirty="0"/>
          </a:p>
        </p:txBody>
      </p:sp>
      <p:sp>
        <p:nvSpPr>
          <p:cNvPr id="77" name="Shape 75"/>
          <p:cNvSpPr/>
          <p:nvPr/>
        </p:nvSpPr>
        <p:spPr>
          <a:xfrm>
            <a:off x="16086667" y="6642100"/>
            <a:ext cx="7230533" cy="5816600"/>
          </a:xfrm>
          <a:prstGeom prst="roundRect">
            <a:avLst>
              <a:gd name="adj" fmla="val 3930"/>
            </a:avLst>
          </a:prstGeom>
          <a:solidFill>
            <a:srgbClr val="221F1C"/>
          </a:solidFill>
          <a:ln w="12700">
            <a:solidFill>
              <a:srgbClr val="37332F"/>
            </a:solidFill>
            <a:prstDash val="solid"/>
          </a:ln>
        </p:spPr>
      </p:sp>
      <p:sp>
        <p:nvSpPr>
          <p:cNvPr id="78" name="Text 76"/>
          <p:cNvSpPr/>
          <p:nvPr/>
        </p:nvSpPr>
        <p:spPr>
          <a:xfrm>
            <a:off x="16391467" y="6896100"/>
            <a:ext cx="6112933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spc="256" kern="0" dirty="0">
                <a:solidFill>
                  <a:srgbClr val="E87A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WEEKLY AND SLOWER</a:t>
            </a:r>
            <a:endParaRPr lang="en-US" sz="1600" dirty="0"/>
          </a:p>
        </p:txBody>
      </p:sp>
      <p:sp>
        <p:nvSpPr>
          <p:cNvPr id="79" name="Text 77"/>
          <p:cNvSpPr/>
          <p:nvPr/>
        </p:nvSpPr>
        <p:spPr>
          <a:xfrm>
            <a:off x="20218400" y="7378700"/>
            <a:ext cx="2794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Mon 9:22</a:t>
            </a:r>
            <a:endParaRPr lang="en-US" sz="1500" dirty="0"/>
          </a:p>
        </p:txBody>
      </p:sp>
      <p:sp>
        <p:nvSpPr>
          <p:cNvPr id="80" name="Text 78"/>
          <p:cNvSpPr/>
          <p:nvPr/>
        </p:nvSpPr>
        <p:spPr>
          <a:xfrm>
            <a:off x="16391467" y="7340600"/>
            <a:ext cx="471593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Weekly SEO read</a:t>
            </a:r>
            <a:endParaRPr lang="en-US" sz="2000" dirty="0"/>
          </a:p>
        </p:txBody>
      </p:sp>
      <p:sp>
        <p:nvSpPr>
          <p:cNvPr id="81" name="Text 79"/>
          <p:cNvSpPr/>
          <p:nvPr/>
        </p:nvSpPr>
        <p:spPr>
          <a:xfrm>
            <a:off x="16391467" y="7670800"/>
            <a:ext cx="6620933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Rooster, via Crawly</a:t>
            </a:r>
            <a:endParaRPr lang="en-US" sz="1650" dirty="0"/>
          </a:p>
        </p:txBody>
      </p:sp>
      <p:sp>
        <p:nvSpPr>
          <p:cNvPr id="82" name="Shape 80"/>
          <p:cNvSpPr/>
          <p:nvPr/>
        </p:nvSpPr>
        <p:spPr>
          <a:xfrm>
            <a:off x="16391467" y="8070850"/>
            <a:ext cx="662093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20218400" y="8223250"/>
            <a:ext cx="2794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Mon ~10:00</a:t>
            </a:r>
            <a:endParaRPr lang="en-US" sz="1500" dirty="0"/>
          </a:p>
        </p:txBody>
      </p:sp>
      <p:sp>
        <p:nvSpPr>
          <p:cNvPr id="84" name="Text 82"/>
          <p:cNvSpPr/>
          <p:nvPr/>
        </p:nvSpPr>
        <p:spPr>
          <a:xfrm>
            <a:off x="16391467" y="8185150"/>
            <a:ext cx="471593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Product brief per app</a:t>
            </a:r>
            <a:endParaRPr lang="en-US" sz="2000" dirty="0"/>
          </a:p>
        </p:txBody>
      </p:sp>
      <p:sp>
        <p:nvSpPr>
          <p:cNvPr id="85" name="Text 83"/>
          <p:cNvSpPr/>
          <p:nvPr/>
        </p:nvSpPr>
        <p:spPr>
          <a:xfrm>
            <a:off x="16391467" y="8515350"/>
            <a:ext cx="6620933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Product owners</a:t>
            </a:r>
            <a:endParaRPr lang="en-US" sz="1650" dirty="0"/>
          </a:p>
        </p:txBody>
      </p:sp>
      <p:sp>
        <p:nvSpPr>
          <p:cNvPr id="86" name="Shape 84"/>
          <p:cNvSpPr/>
          <p:nvPr/>
        </p:nvSpPr>
        <p:spPr>
          <a:xfrm>
            <a:off x="16391467" y="8915400"/>
            <a:ext cx="662093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87" name="Text 85"/>
          <p:cNvSpPr/>
          <p:nvPr/>
        </p:nvSpPr>
        <p:spPr>
          <a:xfrm>
            <a:off x="20218400" y="9067800"/>
            <a:ext cx="2794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every 2nd Mon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16391467" y="9029700"/>
            <a:ext cx="471593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SEO content-strategy loop</a:t>
            </a:r>
            <a:endParaRPr lang="en-US" sz="2000" dirty="0"/>
          </a:p>
        </p:txBody>
      </p:sp>
      <p:sp>
        <p:nvSpPr>
          <p:cNvPr id="89" name="Text 87"/>
          <p:cNvSpPr/>
          <p:nvPr/>
        </p:nvSpPr>
        <p:spPr>
          <a:xfrm>
            <a:off x="16391467" y="9359900"/>
            <a:ext cx="6620933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Crawly + product owners</a:t>
            </a:r>
            <a:endParaRPr lang="en-US" sz="1650" dirty="0"/>
          </a:p>
        </p:txBody>
      </p:sp>
      <p:sp>
        <p:nvSpPr>
          <p:cNvPr id="90" name="Shape 88"/>
          <p:cNvSpPr/>
          <p:nvPr/>
        </p:nvSpPr>
        <p:spPr>
          <a:xfrm>
            <a:off x="16391467" y="9759950"/>
            <a:ext cx="6620933" cy="0"/>
          </a:xfrm>
          <a:prstGeom prst="line">
            <a:avLst/>
          </a:prstGeom>
          <a:noFill/>
          <a:ln w="12700">
            <a:solidFill>
              <a:srgbClr val="37332F"/>
            </a:solidFill>
            <a:prstDash val="solid"/>
          </a:ln>
        </p:spPr>
      </p:sp>
      <p:sp>
        <p:nvSpPr>
          <p:cNvPr id="91" name="Text 89"/>
          <p:cNvSpPr/>
          <p:nvPr/>
        </p:nvSpPr>
        <p:spPr>
          <a:xfrm>
            <a:off x="20218400" y="9912350"/>
            <a:ext cx="2794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500" dirty="0">
                <a:solidFill>
                  <a:srgbClr val="FACC15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1st Mon 9:40</a:t>
            </a:r>
            <a:endParaRPr lang="en-US" sz="1500" dirty="0"/>
          </a:p>
        </p:txBody>
      </p:sp>
      <p:sp>
        <p:nvSpPr>
          <p:cNvPr id="92" name="Text 90"/>
          <p:cNvSpPr/>
          <p:nvPr/>
        </p:nvSpPr>
        <p:spPr>
          <a:xfrm>
            <a:off x="16391467" y="9874250"/>
            <a:ext cx="4715933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EBE7E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Correlation review</a:t>
            </a:r>
            <a:endParaRPr lang="en-US" sz="2000" dirty="0"/>
          </a:p>
        </p:txBody>
      </p:sp>
      <p:sp>
        <p:nvSpPr>
          <p:cNvPr id="93" name="Text 91"/>
          <p:cNvSpPr/>
          <p:nvPr/>
        </p:nvSpPr>
        <p:spPr>
          <a:xfrm>
            <a:off x="16391467" y="10204450"/>
            <a:ext cx="6620933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989081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Rooster · what moved sales</a:t>
            </a:r>
            <a:endParaRPr lang="en-US" sz="1650" dirty="0"/>
          </a:p>
        </p:txBody>
      </p:sp>
      <p:sp>
        <p:nvSpPr>
          <p:cNvPr id="94" name="Text 92"/>
          <p:cNvSpPr/>
          <p:nvPr/>
        </p:nvSpPr>
        <p:spPr>
          <a:xfrm>
            <a:off x="1066800" y="12801600"/>
            <a:ext cx="1651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900" spc="152" kern="0" dirty="0">
                <a:solidFill>
                  <a:srgbClr val="98908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THE ONE-PERSON PRODUCT TEAM</a:t>
            </a:r>
            <a:r>
              <a:rPr lang="en-US" sz="1900" spc="152" kern="0" dirty="0">
                <a:solidFill>
                  <a:srgbClr val="E87A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· </a:t>
            </a:r>
            <a:r>
              <a:rPr lang="en-US" sz="1900" spc="152" kern="0" dirty="0">
                <a:solidFill>
                  <a:srgbClr val="98908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TIMES ARE BUCHAREST</a:t>
            </a:r>
            <a:r>
              <a:rPr lang="en-US" sz="1900" spc="152" kern="0" dirty="0">
                <a:solidFill>
                  <a:srgbClr val="E87A3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· </a:t>
            </a:r>
            <a:r>
              <a:rPr lang="en-US" sz="1900" spc="152" kern="0" dirty="0">
                <a:solidFill>
                  <a:srgbClr val="98908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 / 3</a:t>
            </a:r>
            <a:endParaRPr lang="en-US" sz="1900" dirty="0"/>
          </a:p>
        </p:txBody>
      </p:sp>
      <p:sp>
        <p:nvSpPr>
          <p:cNvPr id="95" name="Text 93"/>
          <p:cNvSpPr/>
          <p:nvPr/>
        </p:nvSpPr>
        <p:spPr>
          <a:xfrm>
            <a:off x="19507200" y="12776200"/>
            <a:ext cx="381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200" b="1" spc="88" kern="0" dirty="0">
                <a:solidFill>
                  <a:srgbClr val="EBE7E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raulp.co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Grok Bot setup</dc:title>
  <dc:subject>PptxGenJS Presentation</dc:subject>
  <dc:creator>Raul Popadineti</dc:creator>
  <cp:lastModifiedBy>Raul Popadineti</cp:lastModifiedBy>
  <cp:revision>1</cp:revision>
  <dcterms:created xsi:type="dcterms:W3CDTF">2026-10-28T08:57:48Z</dcterms:created>
  <dcterms:modified xsi:type="dcterms:W3CDTF">2026-10-28T08:57:48Z</dcterms:modified>
</cp:coreProperties>
</file>